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8" r:id="rId4"/>
  </p:sldMasterIdLst>
  <p:notesMasterIdLst>
    <p:notesMasterId r:id="rId41"/>
  </p:notesMasterIdLst>
  <p:sldIdLst>
    <p:sldId id="364" r:id="rId5"/>
    <p:sldId id="488" r:id="rId6"/>
    <p:sldId id="361" r:id="rId7"/>
    <p:sldId id="258" r:id="rId8"/>
    <p:sldId id="260" r:id="rId9"/>
    <p:sldId id="261" r:id="rId10"/>
    <p:sldId id="262" r:id="rId11"/>
    <p:sldId id="263" r:id="rId12"/>
    <p:sldId id="474" r:id="rId13"/>
    <p:sldId id="475" r:id="rId14"/>
    <p:sldId id="358" r:id="rId15"/>
    <p:sldId id="481" r:id="rId16"/>
    <p:sldId id="480" r:id="rId17"/>
    <p:sldId id="476" r:id="rId18"/>
    <p:sldId id="483" r:id="rId19"/>
    <p:sldId id="486" r:id="rId20"/>
    <p:sldId id="272" r:id="rId21"/>
    <p:sldId id="273" r:id="rId22"/>
    <p:sldId id="274" r:id="rId23"/>
    <p:sldId id="276" r:id="rId24"/>
    <p:sldId id="277" r:id="rId25"/>
    <p:sldId id="278" r:id="rId26"/>
    <p:sldId id="279" r:id="rId27"/>
    <p:sldId id="280" r:id="rId28"/>
    <p:sldId id="281" r:id="rId29"/>
    <p:sldId id="283" r:id="rId30"/>
    <p:sldId id="487" r:id="rId31"/>
    <p:sldId id="282" r:id="rId32"/>
    <p:sldId id="287" r:id="rId33"/>
    <p:sldId id="288" r:id="rId34"/>
    <p:sldId id="440" r:id="rId35"/>
    <p:sldId id="365" r:id="rId36"/>
    <p:sldId id="543" r:id="rId37"/>
    <p:sldId id="441" r:id="rId38"/>
    <p:sldId id="291" r:id="rId39"/>
    <p:sldId id="294" r:id="rId40"/>
    <p:sldId id="295" r:id="rId42"/>
    <p:sldId id="298" r:id="rId43"/>
    <p:sldId id="351" r:id="rId44"/>
    <p:sldId id="352" r:id="rId45"/>
    <p:sldId id="353" r:id="rId46"/>
    <p:sldId id="422" r:id="rId47"/>
    <p:sldId id="360" r:id="rId48"/>
    <p:sldId id="348" r:id="rId49"/>
    <p:sldId id="325" r:id="rId50"/>
    <p:sldId id="350" r:id="rId51"/>
    <p:sldId id="341" r:id="rId52"/>
    <p:sldId id="568" r:id="rId53"/>
    <p:sldId id="326" r:id="rId54"/>
    <p:sldId id="328" r:id="rId55"/>
    <p:sldId id="329" r:id="rId56"/>
    <p:sldId id="330" r:id="rId57"/>
    <p:sldId id="327" r:id="rId58"/>
    <p:sldId id="324" r:id="rId59"/>
    <p:sldId id="333" r:id="rId60"/>
    <p:sldId id="334" r:id="rId61"/>
    <p:sldId id="331" r:id="rId62"/>
    <p:sldId id="340" r:id="rId63"/>
  </p:sldIdLst>
  <p:sldSz cx="9144000" cy="6858000" type="screen4x3"/>
  <p:notesSz cx="6858000" cy="9144000"/>
  <p:custDataLst>
    <p:tags r:id="rId67"/>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1"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7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6" d="100"/>
          <a:sy n="66" d="100"/>
        </p:scale>
        <p:origin x="-636" y="-114"/>
      </p:cViewPr>
      <p:guideLst>
        <p:guide orient="horz" pos="2175"/>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7" Type="http://schemas.openxmlformats.org/officeDocument/2006/relationships/tags" Target="tags/tag6.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notesMaster" Target="notesMasters/notesMaster1.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cs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1" smtClean="0">
              <a:ln>
                <a:noFill/>
              </a:ln>
              <a:solidFill>
                <a:schemeClr val="tx1"/>
              </a:solidFill>
              <a:effectLst/>
              <a:uLnTx/>
              <a:uFillTx/>
              <a:latin typeface="Arial" panose="020B0604020202020204" pitchFamily="34" charset="0"/>
              <a:ea typeface="宋体" panose="02010600030101010101" pitchFamily="2" charset="-122"/>
              <a:cs typeface="+mn-ea"/>
            </a:endParaRPr>
          </a:p>
        </p:txBody>
      </p:sp>
      <p:sp>
        <p:nvSpPr>
          <p:cNvPr id="7172"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noChangeArrowheads="1"/>
          </p:cNvSpPr>
          <p:nvPr>
            <p:ph type="body" sz="quarter" idx="4294967295"/>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1"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p>
            <a:pPr lvl="0" algn="r" eaLnBrk="1" fontAlgn="base" hangingPunct="1"/>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p:cNvSpPr>
          <p:nvPr>
            <p:ph type="sldImg"/>
          </p:nvPr>
        </p:nvSpPr>
        <p:spPr/>
      </p:sp>
      <p:sp>
        <p:nvSpPr>
          <p:cNvPr id="45058" name="文本占位符 2"/>
          <p:cNvSpPr/>
          <p:nvPr>
            <p:ph type="body"/>
          </p:nvPr>
        </p:nvSpPr>
        <p:spPr/>
        <p:txBody>
          <a:bodyPr wrap="square" lIns="91440" tIns="45720" rIns="91440" bIns="45720" anchor="t" anchorCtr="0"/>
          <a:p>
            <a:pPr lvl="0"/>
            <a:r>
              <a:rPr lang="zh-CN" altLang="en-US"/>
              <a:t>俄方软件ewofiewqihfehgehvv</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Grp="1" noRot="1" noTextEdit="1"/>
          </p:cNvSpPr>
          <p:nvPr>
            <p:ph type="sldImg"/>
          </p:nvPr>
        </p:nvSpPr>
        <p:spPr>
          <a:ln>
            <a:miter/>
          </a:ln>
        </p:spPr>
      </p:sp>
      <p:sp>
        <p:nvSpPr>
          <p:cNvPr id="54274" name="文本占位符 2"/>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幻灯片图像占位符 1"/>
          <p:cNvSpPr>
            <a:spLocks noGrp="1" noRot="1"/>
          </p:cNvSpPr>
          <p:nvPr>
            <p:ph type="sldImg"/>
          </p:nvPr>
        </p:nvSpPr>
        <p:spPr/>
      </p:sp>
      <p:sp>
        <p:nvSpPr>
          <p:cNvPr id="62466" name="文本占位符 2"/>
          <p:cNvSpPr/>
          <p:nvPr>
            <p:ph type="body"/>
          </p:nvPr>
        </p:nvSpPr>
        <p:spPr/>
        <p:txBody>
          <a:bodyPr wrap="square" lIns="91440" tIns="45720" rIns="91440" bIns="45720" anchor="t" anchorCtr="0"/>
          <a:p>
            <a:pPr lvl="0"/>
            <a:r>
              <a:rPr lang="zh-CN" altLang="en-US"/>
              <a:t>华大九天具有三十年的技术积累，其前身是中国华大集成电路设计集团有限公司的EDA部门。公司的发展历史要追溯到1986年，我国集中上百多位业内专家学者，举全国之力进行技术攻关，在1993年正式发布了中国大陆第一款具有自主知识产权的EDA工具——熊猫ICCAD系统，并获得了国家科技进步一等奖，打破了国外对中国大陆的EDA软件封锁，使中国成为国际上为数极少的几个可以提供自主知识产权EDA工具的国家之一。2009年，由中国华大集成电路设计集团有限公司与国投高科技投资有限公司共同投资，将华大EDA部门独立出来，成立了华大九天。</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414161"/>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4098" name="Group 2"/>
          <p:cNvGrpSpPr/>
          <p:nvPr/>
        </p:nvGrpSpPr>
        <p:grpSpPr>
          <a:xfrm>
            <a:off x="0" y="0"/>
            <a:ext cx="9142413" cy="6856413"/>
            <a:chOff x="0" y="0"/>
            <a:chExt cx="5759" cy="4319"/>
          </a:xfrm>
        </p:grpSpPr>
        <p:sp>
          <p:nvSpPr>
            <p:cNvPr id="73" name="Freeform 3"/>
            <p:cNvSpPr/>
            <p:nvPr/>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4100" name="Group 4"/>
            <p:cNvGrpSpPr/>
            <p:nvPr userDrawn="1"/>
          </p:nvGrpSpPr>
          <p:grpSpPr>
            <a:xfrm>
              <a:off x="0" y="0"/>
              <a:ext cx="5759" cy="4319"/>
              <a:chOff x="0" y="0"/>
              <a:chExt cx="5759" cy="4319"/>
            </a:xfrm>
          </p:grpSpPr>
          <p:sp>
            <p:nvSpPr>
              <p:cNvPr id="75" name="Freeform 5"/>
              <p:cNvSpPr/>
              <p:nvPr/>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 name="Freeform 6"/>
              <p:cNvSpPr/>
              <p:nvPr/>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7"/>
              <p:cNvSpPr/>
              <p:nvPr/>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8"/>
              <p:cNvSpPr/>
              <p:nvPr/>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9"/>
              <p:cNvSpPr/>
              <p:nvPr/>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10"/>
              <p:cNvSpPr/>
              <p:nvPr/>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11"/>
              <p:cNvSpPr/>
              <p:nvPr/>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12"/>
              <p:cNvSpPr/>
              <p:nvPr/>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13"/>
              <p:cNvSpPr/>
              <p:nvPr/>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4" name="Freeform 14"/>
              <p:cNvSpPr/>
              <p:nvPr/>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5" name="Freeform 15"/>
              <p:cNvSpPr/>
              <p:nvPr/>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16"/>
              <p:cNvSpPr/>
              <p:nvPr/>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7" name="Freeform 17"/>
              <p:cNvSpPr/>
              <p:nvPr/>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 name="Freeform 18"/>
              <p:cNvSpPr/>
              <p:nvPr/>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 name="Freeform 19"/>
              <p:cNvSpPr/>
              <p:nvPr/>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0" name="Freeform 20"/>
              <p:cNvSpPr/>
              <p:nvPr/>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 name="Freeform 21"/>
              <p:cNvSpPr/>
              <p:nvPr/>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 name="Freeform 22"/>
              <p:cNvSpPr/>
              <p:nvPr/>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3" name="Freeform 23"/>
              <p:cNvSpPr/>
              <p:nvPr/>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4" name="Freeform 24"/>
              <p:cNvSpPr/>
              <p:nvPr/>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 name="Freeform 25"/>
              <p:cNvSpPr/>
              <p:nvPr/>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6" name="Freeform 26"/>
              <p:cNvSpPr/>
              <p:nvPr/>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7" name="Freeform 27"/>
              <p:cNvSpPr/>
              <p:nvPr/>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8" name="Freeform 28"/>
              <p:cNvSpPr/>
              <p:nvPr/>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 name="Freeform 29"/>
              <p:cNvSpPr/>
              <p:nvPr/>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4126" name="Group 30"/>
              <p:cNvGrpSpPr/>
              <p:nvPr/>
            </p:nvGrpSpPr>
            <p:grpSpPr>
              <a:xfrm>
                <a:off x="0" y="0"/>
                <a:ext cx="5758" cy="1045"/>
                <a:chOff x="0" y="0"/>
                <a:chExt cx="5758" cy="1045"/>
              </a:xfrm>
            </p:grpSpPr>
            <p:sp>
              <p:nvSpPr>
                <p:cNvPr id="122" name="Freeform 31"/>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3" name="Freeform 32"/>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4" name="Freeform 33"/>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5" name="Freeform 34"/>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6" name="Freeform 35"/>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7" name="Freeform 36"/>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8" name="Freeform 37"/>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9" name="Freeform 38"/>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0" name="Freeform 39"/>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1" name="Freeform 40"/>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2" name="Freeform 41"/>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 name="Freeform 42"/>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4" name="Freeform 43"/>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5" name="Freeform 44"/>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6" name="Freeform 45"/>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4142" name="Group 46"/>
              <p:cNvGrpSpPr/>
              <p:nvPr/>
            </p:nvGrpSpPr>
            <p:grpSpPr>
              <a:xfrm>
                <a:off x="0" y="558"/>
                <a:ext cx="5758" cy="487"/>
                <a:chOff x="0" y="558"/>
                <a:chExt cx="5758" cy="487"/>
              </a:xfrm>
            </p:grpSpPr>
            <p:sp>
              <p:nvSpPr>
                <p:cNvPr id="120" name="Freeform 47"/>
                <p:cNvSpPr>
                  <a:spLocks noChangeArrowheads="1"/>
                </p:cNvSpPr>
                <p:nvPr/>
              </p:nvSpPr>
              <p:spPr bwMode="auto">
                <a:xfrm>
                  <a:off x="0" y="618"/>
                  <a:ext cx="306" cy="427"/>
                </a:xfrm>
                <a:custGeom>
                  <a:avLst/>
                  <a:gdLst/>
                  <a:ahLst/>
                  <a:cxnLst>
                    <a:cxn ang="0">
                      <a:pos x="281" y="426"/>
                    </a:cxn>
                    <a:cxn ang="0">
                      <a:pos x="305" y="426"/>
                    </a:cxn>
                    <a:cxn ang="0">
                      <a:pos x="0" y="0"/>
                    </a:cxn>
                    <a:cxn ang="0">
                      <a:pos x="0" y="66"/>
                    </a:cxn>
                    <a:cxn ang="0">
                      <a:pos x="251" y="426"/>
                    </a:cxn>
                    <a:cxn ang="0">
                      <a:pos x="281" y="426"/>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1" name="Freeform 48"/>
                <p:cNvSpPr>
                  <a:spLocks noChangeArrowheads="1"/>
                </p:cNvSpPr>
                <p:nvPr/>
              </p:nvSpPr>
              <p:spPr bwMode="auto">
                <a:xfrm>
                  <a:off x="5410" y="558"/>
                  <a:ext cx="348" cy="487"/>
                </a:xfrm>
                <a:custGeom>
                  <a:avLst/>
                  <a:gdLst/>
                  <a:ahLst/>
                  <a:cxnLst>
                    <a:cxn ang="0">
                      <a:pos x="24" y="486"/>
                    </a:cxn>
                    <a:cxn ang="0">
                      <a:pos x="48" y="486"/>
                    </a:cxn>
                    <a:cxn ang="0">
                      <a:pos x="347" y="72"/>
                    </a:cxn>
                    <a:cxn ang="0">
                      <a:pos x="347" y="0"/>
                    </a:cxn>
                    <a:cxn ang="0">
                      <a:pos x="0" y="486"/>
                    </a:cxn>
                    <a:cxn ang="0">
                      <a:pos x="24" y="486"/>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4145" name="Group 49"/>
              <p:cNvGrpSpPr/>
              <p:nvPr/>
            </p:nvGrpSpPr>
            <p:grpSpPr>
              <a:xfrm>
                <a:off x="264" y="1039"/>
                <a:ext cx="5200" cy="3280"/>
                <a:chOff x="264" y="1039"/>
                <a:chExt cx="5200" cy="3280"/>
              </a:xfrm>
            </p:grpSpPr>
            <p:sp>
              <p:nvSpPr>
                <p:cNvPr id="111" name="Freeform 50"/>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 name="Freeform 51"/>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3" name="Freeform 52"/>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4" name="Freeform 53"/>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5" name="Freeform 54"/>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 name="Freeform 55"/>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 name="Freeform 56"/>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 name="Freeform 57"/>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9" name="Freeform 58"/>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03" name="Freeform 59"/>
              <p:cNvSpPr/>
              <p:nvPr/>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 name="Freeform 60"/>
              <p:cNvSpPr>
                <a:spLocks noChangeArrowheads="1"/>
              </p:cNvSpPr>
              <p:nvPr/>
            </p:nvSpPr>
            <p:spPr bwMode="auto">
              <a:xfrm>
                <a:off x="0" y="1039"/>
                <a:ext cx="948" cy="1676"/>
              </a:xfrm>
              <a:custGeom>
                <a:avLst/>
                <a:gdLst/>
                <a:ahLst/>
                <a:cxnLst>
                  <a:cxn ang="0">
                    <a:pos x="930" y="0"/>
                  </a:cxn>
                  <a:cxn ang="0">
                    <a:pos x="906" y="0"/>
                  </a:cxn>
                  <a:cxn ang="0">
                    <a:pos x="0" y="1593"/>
                  </a:cxn>
                  <a:cxn ang="0">
                    <a:pos x="0" y="1676"/>
                  </a:cxn>
                  <a:cxn ang="0">
                    <a:pos x="948" y="5"/>
                  </a:cxn>
                  <a:cxn ang="0">
                    <a:pos x="930" y="0"/>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 name="Freeform 61"/>
              <p:cNvSpPr>
                <a:spLocks noChangeArrowheads="1"/>
              </p:cNvSpPr>
              <p:nvPr/>
            </p:nvSpPr>
            <p:spPr bwMode="auto">
              <a:xfrm>
                <a:off x="0" y="1039"/>
                <a:ext cx="629" cy="937"/>
              </a:xfrm>
              <a:custGeom>
                <a:avLst/>
                <a:gdLst/>
                <a:ahLst/>
                <a:cxnLst>
                  <a:cxn ang="0">
                    <a:pos x="606" y="0"/>
                  </a:cxn>
                  <a:cxn ang="0">
                    <a:pos x="582" y="0"/>
                  </a:cxn>
                  <a:cxn ang="0">
                    <a:pos x="0" y="871"/>
                  </a:cxn>
                  <a:cxn ang="0">
                    <a:pos x="0" y="937"/>
                  </a:cxn>
                  <a:cxn ang="0">
                    <a:pos x="629" y="4"/>
                  </a:cxn>
                  <a:cxn ang="0">
                    <a:pos x="606" y="0"/>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 name="Freeform 62"/>
              <p:cNvSpPr>
                <a:spLocks noChangeArrowheads="1"/>
              </p:cNvSpPr>
              <p:nvPr/>
            </p:nvSpPr>
            <p:spPr bwMode="auto">
              <a:xfrm>
                <a:off x="0" y="1039"/>
                <a:ext cx="305" cy="427"/>
              </a:xfrm>
              <a:custGeom>
                <a:avLst/>
                <a:gdLst/>
                <a:ahLst/>
                <a:cxnLst>
                  <a:cxn ang="0">
                    <a:pos x="282" y="0"/>
                  </a:cxn>
                  <a:cxn ang="0">
                    <a:pos x="252" y="0"/>
                  </a:cxn>
                  <a:cxn ang="0">
                    <a:pos x="0" y="361"/>
                  </a:cxn>
                  <a:cxn ang="0">
                    <a:pos x="0" y="427"/>
                  </a:cxn>
                  <a:cxn ang="0">
                    <a:pos x="305" y="5"/>
                  </a:cxn>
                  <a:cxn ang="0">
                    <a:pos x="282" y="0"/>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 name="Freeform 63"/>
              <p:cNvSpPr/>
              <p:nvPr/>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 name="Freeform 64"/>
              <p:cNvSpPr>
                <a:spLocks noChangeArrowheads="1"/>
              </p:cNvSpPr>
              <p:nvPr/>
            </p:nvSpPr>
            <p:spPr bwMode="auto">
              <a:xfrm>
                <a:off x="4770" y="1039"/>
                <a:ext cx="988" cy="1730"/>
              </a:xfrm>
              <a:custGeom>
                <a:avLst/>
                <a:gdLst/>
                <a:ahLst/>
                <a:cxnLst>
                  <a:cxn ang="0">
                    <a:pos x="16" y="0"/>
                  </a:cxn>
                  <a:cxn ang="0">
                    <a:pos x="0" y="7"/>
                  </a:cxn>
                  <a:cxn ang="0">
                    <a:pos x="988" y="1730"/>
                  </a:cxn>
                  <a:cxn ang="0">
                    <a:pos x="988" y="1653"/>
                  </a:cxn>
                  <a:cxn ang="0">
                    <a:pos x="40" y="0"/>
                  </a:cxn>
                  <a:cxn ang="0">
                    <a:pos x="16" y="0"/>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9" name="Freeform 65"/>
              <p:cNvSpPr>
                <a:spLocks noChangeArrowheads="1"/>
              </p:cNvSpPr>
              <p:nvPr/>
            </p:nvSpPr>
            <p:spPr bwMode="auto">
              <a:xfrm>
                <a:off x="5088" y="1039"/>
                <a:ext cx="670" cy="997"/>
              </a:xfrm>
              <a:custGeom>
                <a:avLst/>
                <a:gdLst/>
                <a:ahLst/>
                <a:cxnLst>
                  <a:cxn ang="0">
                    <a:pos x="22" y="0"/>
                  </a:cxn>
                  <a:cxn ang="0">
                    <a:pos x="0" y="4"/>
                  </a:cxn>
                  <a:cxn ang="0">
                    <a:pos x="670" y="997"/>
                  </a:cxn>
                  <a:cxn ang="0">
                    <a:pos x="670" y="925"/>
                  </a:cxn>
                  <a:cxn ang="0">
                    <a:pos x="46" y="0"/>
                  </a:cxn>
                  <a:cxn ang="0">
                    <a:pos x="22" y="0"/>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 name="Freeform 66"/>
              <p:cNvSpPr>
                <a:spLocks noChangeArrowheads="1"/>
              </p:cNvSpPr>
              <p:nvPr/>
            </p:nvSpPr>
            <p:spPr bwMode="auto">
              <a:xfrm>
                <a:off x="5412" y="1039"/>
                <a:ext cx="346" cy="487"/>
              </a:xfrm>
              <a:custGeom>
                <a:avLst/>
                <a:gdLst/>
                <a:ahLst/>
                <a:cxnLst>
                  <a:cxn ang="0">
                    <a:pos x="22" y="0"/>
                  </a:cxn>
                  <a:cxn ang="0">
                    <a:pos x="0" y="7"/>
                  </a:cxn>
                  <a:cxn ang="0">
                    <a:pos x="346" y="487"/>
                  </a:cxn>
                  <a:cxn ang="0">
                    <a:pos x="346" y="415"/>
                  </a:cxn>
                  <a:cxn ang="0">
                    <a:pos x="46" y="0"/>
                  </a:cxn>
                  <a:cxn ang="0">
                    <a:pos x="22" y="0"/>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5187" name="Rectangle 67"/>
          <p:cNvSpPr>
            <a:spLocks noGrp="1" noChangeArrowheads="1"/>
          </p:cNvSpPr>
          <p:nvPr>
            <p:ph type="ctrTitle" sz="quarter"/>
          </p:nvPr>
        </p:nvSpPr>
        <p:spPr>
          <a:xfrm>
            <a:off x="455613" y="1920875"/>
            <a:ext cx="8226425" cy="1736725"/>
          </a:xfrm>
        </p:spPr>
        <p:txBody>
          <a:bodyPr anchor="b"/>
          <a:lstStyle>
            <a:lvl1pPr>
              <a:defRPr sz="5400"/>
            </a:lvl1pPr>
          </a:lstStyle>
          <a:p>
            <a:pPr fontAlgn="base"/>
            <a:r>
              <a:rPr lang="zh-CN" altLang="en-US" strike="noStrike" noProof="1"/>
              <a:t>单击此处编辑母版标题样式</a:t>
            </a:r>
            <a:endParaRPr lang="zh-CN" altLang="en-US" strike="noStrike" noProof="1"/>
          </a:p>
        </p:txBody>
      </p:sp>
      <p:sp>
        <p:nvSpPr>
          <p:cNvPr id="5188" name="Rectangle 68"/>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37" name="Rectangle 69"/>
          <p:cNvSpPr>
            <a:spLocks noGrp="1" noChangeArrowheads="1"/>
          </p:cNvSpPr>
          <p:nvPr>
            <p:ph type="dt" sz="quarter" idx="2"/>
          </p:nvPr>
        </p:nvSpPr>
        <p:spPr bwMode="auto">
          <a:xfrm>
            <a:off x="455613" y="6242050"/>
            <a:ext cx="2130425" cy="474663"/>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38" name="Rectangle 70"/>
          <p:cNvSpPr>
            <a:spLocks noGrp="1" noChangeArrowheads="1"/>
          </p:cNvSpPr>
          <p:nvPr>
            <p:ph type="ftr" sz="quarter" idx="3"/>
          </p:nvPr>
        </p:nvSpPr>
        <p:spPr bwMode="auto">
          <a:xfrm>
            <a:off x="3124200" y="6242050"/>
            <a:ext cx="2895600" cy="474663"/>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39" name="Rectangle 71"/>
          <p:cNvSpPr>
            <a:spLocks noGrp="1" noChangeArrowheads="1"/>
          </p:cNvSpPr>
          <p:nvPr>
            <p:ph type="sldNum" sz="quarter" idx="4"/>
          </p:nvPr>
        </p:nvSpPr>
        <p:spPr bwMode="auto">
          <a:xfrm>
            <a:off x="6553200" y="6242050"/>
            <a:ext cx="2130425" cy="474663"/>
          </a:xfrm>
          <a:prstGeom prst="rect">
            <a:avLst/>
          </a:prstGeom>
          <a:noFill/>
          <a:ln w="9525">
            <a:noFill/>
            <a:miter lim="800000"/>
          </a:ln>
          <a:effectLst/>
        </p:spPr>
        <p:txBody>
          <a:bodyPr vert="horz" wrap="square" lIns="91440" tIns="45720" rIns="91440" bIns="45720" numCol="1" anchor="t" anchorCtr="0" compatLnSpc="1"/>
          <a:p>
            <a:pPr algn="r" fontAlgn="base"/>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5613" y="273050"/>
            <a:ext cx="6018212" cy="582295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5613" y="273050"/>
            <a:ext cx="8226425"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455613" y="1598613"/>
            <a:ext cx="4037012"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5025" y="1598613"/>
            <a:ext cx="4037013"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55613" y="3922713"/>
            <a:ext cx="4037012" cy="21732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45025" y="3922713"/>
            <a:ext cx="4037013" cy="21732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5613" y="273050"/>
            <a:ext cx="8226425"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5613" y="1598613"/>
            <a:ext cx="4037012" cy="44973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5025" y="1598613"/>
            <a:ext cx="4037013"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5025" y="3922713"/>
            <a:ext cx="4037013" cy="21732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5613" y="273050"/>
            <a:ext cx="8226425"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5613" y="1598613"/>
            <a:ext cx="4037012" cy="44973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5025" y="1598613"/>
            <a:ext cx="4037013" cy="44973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414161"/>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5122" name="Group 2"/>
          <p:cNvGrpSpPr/>
          <p:nvPr/>
        </p:nvGrpSpPr>
        <p:grpSpPr>
          <a:xfrm>
            <a:off x="0" y="0"/>
            <a:ext cx="9142413" cy="6856413"/>
            <a:chOff x="0" y="0"/>
            <a:chExt cx="5759" cy="4319"/>
          </a:xfrm>
        </p:grpSpPr>
        <p:sp>
          <p:nvSpPr>
            <p:cNvPr id="73" name="Freeform 3"/>
            <p:cNvSpPr/>
            <p:nvPr/>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5124" name="Group 4"/>
            <p:cNvGrpSpPr/>
            <p:nvPr userDrawn="1"/>
          </p:nvGrpSpPr>
          <p:grpSpPr>
            <a:xfrm>
              <a:off x="0" y="0"/>
              <a:ext cx="5759" cy="4319"/>
              <a:chOff x="0" y="0"/>
              <a:chExt cx="5759" cy="4319"/>
            </a:xfrm>
          </p:grpSpPr>
          <p:sp>
            <p:nvSpPr>
              <p:cNvPr id="75" name="Freeform 5"/>
              <p:cNvSpPr/>
              <p:nvPr/>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 name="Freeform 6"/>
              <p:cNvSpPr/>
              <p:nvPr/>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7"/>
              <p:cNvSpPr/>
              <p:nvPr/>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8"/>
              <p:cNvSpPr/>
              <p:nvPr/>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9"/>
              <p:cNvSpPr/>
              <p:nvPr/>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10"/>
              <p:cNvSpPr/>
              <p:nvPr/>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11"/>
              <p:cNvSpPr/>
              <p:nvPr/>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12"/>
              <p:cNvSpPr/>
              <p:nvPr/>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13"/>
              <p:cNvSpPr/>
              <p:nvPr/>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4" name="Freeform 14"/>
              <p:cNvSpPr/>
              <p:nvPr/>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5" name="Freeform 15"/>
              <p:cNvSpPr/>
              <p:nvPr/>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16"/>
              <p:cNvSpPr/>
              <p:nvPr/>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7" name="Freeform 17"/>
              <p:cNvSpPr/>
              <p:nvPr/>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 name="Freeform 18"/>
              <p:cNvSpPr/>
              <p:nvPr/>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 name="Freeform 19"/>
              <p:cNvSpPr/>
              <p:nvPr/>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0" name="Freeform 20"/>
              <p:cNvSpPr/>
              <p:nvPr/>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 name="Freeform 21"/>
              <p:cNvSpPr/>
              <p:nvPr/>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 name="Freeform 22"/>
              <p:cNvSpPr/>
              <p:nvPr/>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3" name="Freeform 23"/>
              <p:cNvSpPr/>
              <p:nvPr/>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4" name="Freeform 24"/>
              <p:cNvSpPr/>
              <p:nvPr/>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 name="Freeform 25"/>
              <p:cNvSpPr/>
              <p:nvPr/>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6" name="Freeform 26"/>
              <p:cNvSpPr/>
              <p:nvPr/>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7" name="Freeform 27"/>
              <p:cNvSpPr/>
              <p:nvPr/>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8" name="Freeform 28"/>
              <p:cNvSpPr/>
              <p:nvPr/>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 name="Freeform 29"/>
              <p:cNvSpPr/>
              <p:nvPr/>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5150" name="Group 30"/>
              <p:cNvGrpSpPr/>
              <p:nvPr/>
            </p:nvGrpSpPr>
            <p:grpSpPr>
              <a:xfrm>
                <a:off x="0" y="0"/>
                <a:ext cx="5758" cy="1045"/>
                <a:chOff x="0" y="0"/>
                <a:chExt cx="5758" cy="1045"/>
              </a:xfrm>
            </p:grpSpPr>
            <p:sp>
              <p:nvSpPr>
                <p:cNvPr id="122" name="Freeform 31"/>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3" name="Freeform 32"/>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4" name="Freeform 33"/>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5" name="Freeform 34"/>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6" name="Freeform 35"/>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7" name="Freeform 36"/>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8" name="Freeform 37"/>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9" name="Freeform 38"/>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0" name="Freeform 39"/>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1" name="Freeform 40"/>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2" name="Freeform 41"/>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 name="Freeform 42"/>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4" name="Freeform 43"/>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5" name="Freeform 44"/>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6" name="Freeform 45"/>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5166" name="Group 46"/>
              <p:cNvGrpSpPr/>
              <p:nvPr/>
            </p:nvGrpSpPr>
            <p:grpSpPr>
              <a:xfrm>
                <a:off x="0" y="558"/>
                <a:ext cx="5758" cy="487"/>
                <a:chOff x="0" y="558"/>
                <a:chExt cx="5758" cy="487"/>
              </a:xfrm>
            </p:grpSpPr>
            <p:sp>
              <p:nvSpPr>
                <p:cNvPr id="120" name="Freeform 47"/>
                <p:cNvSpPr>
                  <a:spLocks noChangeArrowheads="1"/>
                </p:cNvSpPr>
                <p:nvPr/>
              </p:nvSpPr>
              <p:spPr bwMode="auto">
                <a:xfrm>
                  <a:off x="0" y="618"/>
                  <a:ext cx="306" cy="427"/>
                </a:xfrm>
                <a:custGeom>
                  <a:avLst/>
                  <a:gdLst/>
                  <a:ahLst/>
                  <a:cxnLst>
                    <a:cxn ang="0">
                      <a:pos x="281" y="426"/>
                    </a:cxn>
                    <a:cxn ang="0">
                      <a:pos x="305" y="426"/>
                    </a:cxn>
                    <a:cxn ang="0">
                      <a:pos x="0" y="0"/>
                    </a:cxn>
                    <a:cxn ang="0">
                      <a:pos x="0" y="66"/>
                    </a:cxn>
                    <a:cxn ang="0">
                      <a:pos x="251" y="426"/>
                    </a:cxn>
                    <a:cxn ang="0">
                      <a:pos x="281" y="426"/>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1" name="Freeform 48"/>
                <p:cNvSpPr>
                  <a:spLocks noChangeArrowheads="1"/>
                </p:cNvSpPr>
                <p:nvPr/>
              </p:nvSpPr>
              <p:spPr bwMode="auto">
                <a:xfrm>
                  <a:off x="5410" y="558"/>
                  <a:ext cx="348" cy="487"/>
                </a:xfrm>
                <a:custGeom>
                  <a:avLst/>
                  <a:gdLst/>
                  <a:ahLst/>
                  <a:cxnLst>
                    <a:cxn ang="0">
                      <a:pos x="24" y="486"/>
                    </a:cxn>
                    <a:cxn ang="0">
                      <a:pos x="48" y="486"/>
                    </a:cxn>
                    <a:cxn ang="0">
                      <a:pos x="347" y="72"/>
                    </a:cxn>
                    <a:cxn ang="0">
                      <a:pos x="347" y="0"/>
                    </a:cxn>
                    <a:cxn ang="0">
                      <a:pos x="0" y="486"/>
                    </a:cxn>
                    <a:cxn ang="0">
                      <a:pos x="24" y="486"/>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5169" name="Group 49"/>
              <p:cNvGrpSpPr/>
              <p:nvPr/>
            </p:nvGrpSpPr>
            <p:grpSpPr>
              <a:xfrm>
                <a:off x="264" y="1039"/>
                <a:ext cx="5200" cy="3280"/>
                <a:chOff x="264" y="1039"/>
                <a:chExt cx="5200" cy="3280"/>
              </a:xfrm>
            </p:grpSpPr>
            <p:sp>
              <p:nvSpPr>
                <p:cNvPr id="111" name="Freeform 50"/>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 name="Freeform 51"/>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3" name="Freeform 52"/>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4" name="Freeform 53"/>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5" name="Freeform 54"/>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 name="Freeform 55"/>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 name="Freeform 56"/>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 name="Freeform 57"/>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9" name="Freeform 58"/>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03" name="Freeform 59"/>
              <p:cNvSpPr/>
              <p:nvPr/>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 name="Freeform 60"/>
              <p:cNvSpPr>
                <a:spLocks noChangeArrowheads="1"/>
              </p:cNvSpPr>
              <p:nvPr/>
            </p:nvSpPr>
            <p:spPr bwMode="auto">
              <a:xfrm>
                <a:off x="0" y="1039"/>
                <a:ext cx="948" cy="1676"/>
              </a:xfrm>
              <a:custGeom>
                <a:avLst/>
                <a:gdLst/>
                <a:ahLst/>
                <a:cxnLst>
                  <a:cxn ang="0">
                    <a:pos x="930" y="0"/>
                  </a:cxn>
                  <a:cxn ang="0">
                    <a:pos x="906" y="0"/>
                  </a:cxn>
                  <a:cxn ang="0">
                    <a:pos x="0" y="1593"/>
                  </a:cxn>
                  <a:cxn ang="0">
                    <a:pos x="0" y="1676"/>
                  </a:cxn>
                  <a:cxn ang="0">
                    <a:pos x="948" y="5"/>
                  </a:cxn>
                  <a:cxn ang="0">
                    <a:pos x="930" y="0"/>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 name="Freeform 61"/>
              <p:cNvSpPr>
                <a:spLocks noChangeArrowheads="1"/>
              </p:cNvSpPr>
              <p:nvPr/>
            </p:nvSpPr>
            <p:spPr bwMode="auto">
              <a:xfrm>
                <a:off x="0" y="1039"/>
                <a:ext cx="629" cy="937"/>
              </a:xfrm>
              <a:custGeom>
                <a:avLst/>
                <a:gdLst/>
                <a:ahLst/>
                <a:cxnLst>
                  <a:cxn ang="0">
                    <a:pos x="606" y="0"/>
                  </a:cxn>
                  <a:cxn ang="0">
                    <a:pos x="582" y="0"/>
                  </a:cxn>
                  <a:cxn ang="0">
                    <a:pos x="0" y="871"/>
                  </a:cxn>
                  <a:cxn ang="0">
                    <a:pos x="0" y="937"/>
                  </a:cxn>
                  <a:cxn ang="0">
                    <a:pos x="629" y="4"/>
                  </a:cxn>
                  <a:cxn ang="0">
                    <a:pos x="606" y="0"/>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 name="Freeform 62"/>
              <p:cNvSpPr>
                <a:spLocks noChangeArrowheads="1"/>
              </p:cNvSpPr>
              <p:nvPr/>
            </p:nvSpPr>
            <p:spPr bwMode="auto">
              <a:xfrm>
                <a:off x="0" y="1039"/>
                <a:ext cx="305" cy="427"/>
              </a:xfrm>
              <a:custGeom>
                <a:avLst/>
                <a:gdLst/>
                <a:ahLst/>
                <a:cxnLst>
                  <a:cxn ang="0">
                    <a:pos x="282" y="0"/>
                  </a:cxn>
                  <a:cxn ang="0">
                    <a:pos x="252" y="0"/>
                  </a:cxn>
                  <a:cxn ang="0">
                    <a:pos x="0" y="361"/>
                  </a:cxn>
                  <a:cxn ang="0">
                    <a:pos x="0" y="427"/>
                  </a:cxn>
                  <a:cxn ang="0">
                    <a:pos x="305" y="5"/>
                  </a:cxn>
                  <a:cxn ang="0">
                    <a:pos x="282" y="0"/>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 name="Freeform 63"/>
              <p:cNvSpPr/>
              <p:nvPr/>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 name="Freeform 64"/>
              <p:cNvSpPr>
                <a:spLocks noChangeArrowheads="1"/>
              </p:cNvSpPr>
              <p:nvPr/>
            </p:nvSpPr>
            <p:spPr bwMode="auto">
              <a:xfrm>
                <a:off x="4770" y="1039"/>
                <a:ext cx="988" cy="1730"/>
              </a:xfrm>
              <a:custGeom>
                <a:avLst/>
                <a:gdLst/>
                <a:ahLst/>
                <a:cxnLst>
                  <a:cxn ang="0">
                    <a:pos x="16" y="0"/>
                  </a:cxn>
                  <a:cxn ang="0">
                    <a:pos x="0" y="7"/>
                  </a:cxn>
                  <a:cxn ang="0">
                    <a:pos x="988" y="1730"/>
                  </a:cxn>
                  <a:cxn ang="0">
                    <a:pos x="988" y="1653"/>
                  </a:cxn>
                  <a:cxn ang="0">
                    <a:pos x="40" y="0"/>
                  </a:cxn>
                  <a:cxn ang="0">
                    <a:pos x="16" y="0"/>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9" name="Freeform 65"/>
              <p:cNvSpPr>
                <a:spLocks noChangeArrowheads="1"/>
              </p:cNvSpPr>
              <p:nvPr/>
            </p:nvSpPr>
            <p:spPr bwMode="auto">
              <a:xfrm>
                <a:off x="5088" y="1039"/>
                <a:ext cx="670" cy="997"/>
              </a:xfrm>
              <a:custGeom>
                <a:avLst/>
                <a:gdLst/>
                <a:ahLst/>
                <a:cxnLst>
                  <a:cxn ang="0">
                    <a:pos x="22" y="0"/>
                  </a:cxn>
                  <a:cxn ang="0">
                    <a:pos x="0" y="4"/>
                  </a:cxn>
                  <a:cxn ang="0">
                    <a:pos x="670" y="997"/>
                  </a:cxn>
                  <a:cxn ang="0">
                    <a:pos x="670" y="925"/>
                  </a:cxn>
                  <a:cxn ang="0">
                    <a:pos x="46" y="0"/>
                  </a:cxn>
                  <a:cxn ang="0">
                    <a:pos x="22" y="0"/>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 name="Freeform 66"/>
              <p:cNvSpPr>
                <a:spLocks noChangeArrowheads="1"/>
              </p:cNvSpPr>
              <p:nvPr/>
            </p:nvSpPr>
            <p:spPr bwMode="auto">
              <a:xfrm>
                <a:off x="5412" y="1039"/>
                <a:ext cx="346" cy="487"/>
              </a:xfrm>
              <a:custGeom>
                <a:avLst/>
                <a:gdLst/>
                <a:ahLst/>
                <a:cxnLst>
                  <a:cxn ang="0">
                    <a:pos x="22" y="0"/>
                  </a:cxn>
                  <a:cxn ang="0">
                    <a:pos x="0" y="7"/>
                  </a:cxn>
                  <a:cxn ang="0">
                    <a:pos x="346" y="487"/>
                  </a:cxn>
                  <a:cxn ang="0">
                    <a:pos x="346" y="415"/>
                  </a:cxn>
                  <a:cxn ang="0">
                    <a:pos x="46" y="0"/>
                  </a:cxn>
                  <a:cxn ang="0">
                    <a:pos x="22" y="0"/>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5187" name="Rectangle 67"/>
          <p:cNvSpPr>
            <a:spLocks noGrp="1" noChangeArrowheads="1"/>
          </p:cNvSpPr>
          <p:nvPr>
            <p:ph type="ctrTitle" sz="quarter"/>
          </p:nvPr>
        </p:nvSpPr>
        <p:spPr>
          <a:xfrm>
            <a:off x="455613" y="1920875"/>
            <a:ext cx="8226425" cy="1736725"/>
          </a:xfrm>
        </p:spPr>
        <p:txBody>
          <a:bodyPr anchor="b"/>
          <a:lstStyle>
            <a:lvl1pPr>
              <a:defRPr sz="5400"/>
            </a:lvl1pPr>
          </a:lstStyle>
          <a:p>
            <a:pPr fontAlgn="base"/>
            <a:r>
              <a:rPr lang="zh-CN" altLang="en-US" strike="noStrike" noProof="1"/>
              <a:t>单击此处编辑母版标题样式</a:t>
            </a:r>
            <a:endParaRPr lang="zh-CN" altLang="en-US" strike="noStrike" noProof="1"/>
          </a:p>
        </p:txBody>
      </p:sp>
      <p:sp>
        <p:nvSpPr>
          <p:cNvPr id="5188" name="Rectangle 68"/>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37" name="Rectangle 69"/>
          <p:cNvSpPr>
            <a:spLocks noGrp="1" noChangeArrowheads="1"/>
          </p:cNvSpPr>
          <p:nvPr>
            <p:ph type="dt" sz="quarter" idx="2"/>
          </p:nvPr>
        </p:nvSpPr>
        <p:spPr bwMode="auto">
          <a:xfrm>
            <a:off x="455613" y="6242050"/>
            <a:ext cx="2130425" cy="474663"/>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38" name="Rectangle 70"/>
          <p:cNvSpPr>
            <a:spLocks noGrp="1" noChangeArrowheads="1"/>
          </p:cNvSpPr>
          <p:nvPr>
            <p:ph type="ftr" sz="quarter" idx="3"/>
          </p:nvPr>
        </p:nvSpPr>
        <p:spPr bwMode="auto">
          <a:xfrm>
            <a:off x="3124200" y="6242050"/>
            <a:ext cx="2895600" cy="474663"/>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39" name="Rectangle 71"/>
          <p:cNvSpPr>
            <a:spLocks noGrp="1" noChangeArrowheads="1"/>
          </p:cNvSpPr>
          <p:nvPr>
            <p:ph type="sldNum" sz="quarter" idx="4"/>
          </p:nvPr>
        </p:nvSpPr>
        <p:spPr bwMode="auto">
          <a:xfrm>
            <a:off x="6553200" y="6242050"/>
            <a:ext cx="2130425" cy="474663"/>
          </a:xfrm>
          <a:prstGeom prst="rect">
            <a:avLst/>
          </a:prstGeom>
          <a:noFill/>
          <a:ln w="9525">
            <a:noFill/>
            <a:miter lim="800000"/>
          </a:ln>
          <a:effectLst/>
        </p:spPr>
        <p:txBody>
          <a:bodyPr vert="horz" wrap="square" lIns="91440" tIns="45720" rIns="91440" bIns="45720" numCol="1" anchor="t" anchorCtr="0" compatLnSpc="1"/>
          <a:p>
            <a:pPr algn="r" fontAlgn="base"/>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5613" y="1598613"/>
            <a:ext cx="4037012"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5025" y="1598613"/>
            <a:ext cx="40370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5613" y="273050"/>
            <a:ext cx="6018212" cy="582295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5613" y="273050"/>
            <a:ext cx="8226425"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455613" y="1598613"/>
            <a:ext cx="4037012"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5025" y="1598613"/>
            <a:ext cx="4037013"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55613" y="3922713"/>
            <a:ext cx="4037012" cy="21732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45025" y="3922713"/>
            <a:ext cx="4037013" cy="21732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5613" y="273050"/>
            <a:ext cx="8226425"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5613" y="1598613"/>
            <a:ext cx="4037012" cy="44973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5025" y="1598613"/>
            <a:ext cx="4037013"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5025" y="3922713"/>
            <a:ext cx="4037013" cy="21732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5613" y="273050"/>
            <a:ext cx="8226425"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5613" y="1598613"/>
            <a:ext cx="4037012" cy="44973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5025" y="1598613"/>
            <a:ext cx="4037013" cy="44973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rgbClr val="414161"/>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6146" name="Group 2"/>
          <p:cNvGrpSpPr/>
          <p:nvPr/>
        </p:nvGrpSpPr>
        <p:grpSpPr>
          <a:xfrm>
            <a:off x="0" y="0"/>
            <a:ext cx="9142413" cy="6856413"/>
            <a:chOff x="0" y="0"/>
            <a:chExt cx="5759" cy="4319"/>
          </a:xfrm>
        </p:grpSpPr>
        <p:sp>
          <p:nvSpPr>
            <p:cNvPr id="73" name="Freeform 3"/>
            <p:cNvSpPr/>
            <p:nvPr/>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6148" name="Group 4"/>
            <p:cNvGrpSpPr/>
            <p:nvPr userDrawn="1"/>
          </p:nvGrpSpPr>
          <p:grpSpPr>
            <a:xfrm>
              <a:off x="0" y="0"/>
              <a:ext cx="5759" cy="4319"/>
              <a:chOff x="0" y="0"/>
              <a:chExt cx="5759" cy="4319"/>
            </a:xfrm>
          </p:grpSpPr>
          <p:sp>
            <p:nvSpPr>
              <p:cNvPr id="75" name="Freeform 5"/>
              <p:cNvSpPr/>
              <p:nvPr/>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 name="Freeform 6"/>
              <p:cNvSpPr/>
              <p:nvPr/>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 name="Freeform 7"/>
              <p:cNvSpPr/>
              <p:nvPr/>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8" name="Freeform 8"/>
              <p:cNvSpPr/>
              <p:nvPr/>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9" name="Freeform 9"/>
              <p:cNvSpPr/>
              <p:nvPr/>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0" name="Freeform 10"/>
              <p:cNvSpPr/>
              <p:nvPr/>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1" name="Freeform 11"/>
              <p:cNvSpPr/>
              <p:nvPr/>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2" name="Freeform 12"/>
              <p:cNvSpPr/>
              <p:nvPr/>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3" name="Freeform 13"/>
              <p:cNvSpPr/>
              <p:nvPr/>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4" name="Freeform 14"/>
              <p:cNvSpPr/>
              <p:nvPr/>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5" name="Freeform 15"/>
              <p:cNvSpPr/>
              <p:nvPr/>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16"/>
              <p:cNvSpPr/>
              <p:nvPr/>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7" name="Freeform 17"/>
              <p:cNvSpPr/>
              <p:nvPr/>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 name="Freeform 18"/>
              <p:cNvSpPr/>
              <p:nvPr/>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 name="Freeform 19"/>
              <p:cNvSpPr/>
              <p:nvPr/>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0" name="Freeform 20"/>
              <p:cNvSpPr/>
              <p:nvPr/>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1" name="Freeform 21"/>
              <p:cNvSpPr/>
              <p:nvPr/>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 name="Freeform 22"/>
              <p:cNvSpPr/>
              <p:nvPr/>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3" name="Freeform 23"/>
              <p:cNvSpPr/>
              <p:nvPr/>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4" name="Freeform 24"/>
              <p:cNvSpPr/>
              <p:nvPr/>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5" name="Freeform 25"/>
              <p:cNvSpPr/>
              <p:nvPr/>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6" name="Freeform 26"/>
              <p:cNvSpPr/>
              <p:nvPr/>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7" name="Freeform 27"/>
              <p:cNvSpPr/>
              <p:nvPr/>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8" name="Freeform 28"/>
              <p:cNvSpPr/>
              <p:nvPr/>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9" name="Freeform 29"/>
              <p:cNvSpPr/>
              <p:nvPr/>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6174" name="Group 30"/>
              <p:cNvGrpSpPr/>
              <p:nvPr/>
            </p:nvGrpSpPr>
            <p:grpSpPr>
              <a:xfrm>
                <a:off x="0" y="0"/>
                <a:ext cx="5758" cy="1045"/>
                <a:chOff x="0" y="0"/>
                <a:chExt cx="5758" cy="1045"/>
              </a:xfrm>
            </p:grpSpPr>
            <p:sp>
              <p:nvSpPr>
                <p:cNvPr id="122" name="Freeform 31"/>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3" name="Freeform 32"/>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4" name="Freeform 33"/>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5" name="Freeform 34"/>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6" name="Freeform 35"/>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7" name="Freeform 36"/>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8" name="Freeform 37"/>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9" name="Freeform 38"/>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0" name="Freeform 39"/>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1" name="Freeform 40"/>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2" name="Freeform 41"/>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 name="Freeform 42"/>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4" name="Freeform 43"/>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5" name="Freeform 44"/>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6" name="Freeform 45"/>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6190" name="Group 46"/>
              <p:cNvGrpSpPr/>
              <p:nvPr/>
            </p:nvGrpSpPr>
            <p:grpSpPr>
              <a:xfrm>
                <a:off x="0" y="558"/>
                <a:ext cx="5758" cy="487"/>
                <a:chOff x="0" y="558"/>
                <a:chExt cx="5758" cy="487"/>
              </a:xfrm>
            </p:grpSpPr>
            <p:sp>
              <p:nvSpPr>
                <p:cNvPr id="120" name="Freeform 47"/>
                <p:cNvSpPr>
                  <a:spLocks noChangeArrowheads="1"/>
                </p:cNvSpPr>
                <p:nvPr/>
              </p:nvSpPr>
              <p:spPr bwMode="auto">
                <a:xfrm>
                  <a:off x="0" y="618"/>
                  <a:ext cx="306" cy="427"/>
                </a:xfrm>
                <a:custGeom>
                  <a:avLst/>
                  <a:gdLst/>
                  <a:ahLst/>
                  <a:cxnLst>
                    <a:cxn ang="0">
                      <a:pos x="281" y="426"/>
                    </a:cxn>
                    <a:cxn ang="0">
                      <a:pos x="305" y="426"/>
                    </a:cxn>
                    <a:cxn ang="0">
                      <a:pos x="0" y="0"/>
                    </a:cxn>
                    <a:cxn ang="0">
                      <a:pos x="0" y="66"/>
                    </a:cxn>
                    <a:cxn ang="0">
                      <a:pos x="251" y="426"/>
                    </a:cxn>
                    <a:cxn ang="0">
                      <a:pos x="281" y="426"/>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1" name="Freeform 48"/>
                <p:cNvSpPr>
                  <a:spLocks noChangeArrowheads="1"/>
                </p:cNvSpPr>
                <p:nvPr/>
              </p:nvSpPr>
              <p:spPr bwMode="auto">
                <a:xfrm>
                  <a:off x="5410" y="558"/>
                  <a:ext cx="348" cy="487"/>
                </a:xfrm>
                <a:custGeom>
                  <a:avLst/>
                  <a:gdLst/>
                  <a:ahLst/>
                  <a:cxnLst>
                    <a:cxn ang="0">
                      <a:pos x="24" y="486"/>
                    </a:cxn>
                    <a:cxn ang="0">
                      <a:pos x="48" y="486"/>
                    </a:cxn>
                    <a:cxn ang="0">
                      <a:pos x="347" y="72"/>
                    </a:cxn>
                    <a:cxn ang="0">
                      <a:pos x="347" y="0"/>
                    </a:cxn>
                    <a:cxn ang="0">
                      <a:pos x="0" y="486"/>
                    </a:cxn>
                    <a:cxn ang="0">
                      <a:pos x="24" y="486"/>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6193" name="Group 49"/>
              <p:cNvGrpSpPr/>
              <p:nvPr/>
            </p:nvGrpSpPr>
            <p:grpSpPr>
              <a:xfrm>
                <a:off x="264" y="1039"/>
                <a:ext cx="5200" cy="3280"/>
                <a:chOff x="264" y="1039"/>
                <a:chExt cx="5200" cy="3280"/>
              </a:xfrm>
            </p:grpSpPr>
            <p:sp>
              <p:nvSpPr>
                <p:cNvPr id="111" name="Freeform 50"/>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2" name="Freeform 51"/>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3" name="Freeform 52"/>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4" name="Freeform 53"/>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5" name="Freeform 54"/>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6" name="Freeform 55"/>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7" name="Freeform 56"/>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8" name="Freeform 57"/>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9" name="Freeform 58"/>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03" name="Freeform 59"/>
              <p:cNvSpPr/>
              <p:nvPr/>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 name="Freeform 60"/>
              <p:cNvSpPr>
                <a:spLocks noChangeArrowheads="1"/>
              </p:cNvSpPr>
              <p:nvPr/>
            </p:nvSpPr>
            <p:spPr bwMode="auto">
              <a:xfrm>
                <a:off x="0" y="1039"/>
                <a:ext cx="948" cy="1676"/>
              </a:xfrm>
              <a:custGeom>
                <a:avLst/>
                <a:gdLst/>
                <a:ahLst/>
                <a:cxnLst>
                  <a:cxn ang="0">
                    <a:pos x="930" y="0"/>
                  </a:cxn>
                  <a:cxn ang="0">
                    <a:pos x="906" y="0"/>
                  </a:cxn>
                  <a:cxn ang="0">
                    <a:pos x="0" y="1593"/>
                  </a:cxn>
                  <a:cxn ang="0">
                    <a:pos x="0" y="1676"/>
                  </a:cxn>
                  <a:cxn ang="0">
                    <a:pos x="948" y="5"/>
                  </a:cxn>
                  <a:cxn ang="0">
                    <a:pos x="930" y="0"/>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5" name="Freeform 61"/>
              <p:cNvSpPr>
                <a:spLocks noChangeArrowheads="1"/>
              </p:cNvSpPr>
              <p:nvPr/>
            </p:nvSpPr>
            <p:spPr bwMode="auto">
              <a:xfrm>
                <a:off x="0" y="1039"/>
                <a:ext cx="629" cy="937"/>
              </a:xfrm>
              <a:custGeom>
                <a:avLst/>
                <a:gdLst/>
                <a:ahLst/>
                <a:cxnLst>
                  <a:cxn ang="0">
                    <a:pos x="606" y="0"/>
                  </a:cxn>
                  <a:cxn ang="0">
                    <a:pos x="582" y="0"/>
                  </a:cxn>
                  <a:cxn ang="0">
                    <a:pos x="0" y="871"/>
                  </a:cxn>
                  <a:cxn ang="0">
                    <a:pos x="0" y="937"/>
                  </a:cxn>
                  <a:cxn ang="0">
                    <a:pos x="629" y="4"/>
                  </a:cxn>
                  <a:cxn ang="0">
                    <a:pos x="606" y="0"/>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6" name="Freeform 62"/>
              <p:cNvSpPr>
                <a:spLocks noChangeArrowheads="1"/>
              </p:cNvSpPr>
              <p:nvPr/>
            </p:nvSpPr>
            <p:spPr bwMode="auto">
              <a:xfrm>
                <a:off x="0" y="1039"/>
                <a:ext cx="305" cy="427"/>
              </a:xfrm>
              <a:custGeom>
                <a:avLst/>
                <a:gdLst/>
                <a:ahLst/>
                <a:cxnLst>
                  <a:cxn ang="0">
                    <a:pos x="282" y="0"/>
                  </a:cxn>
                  <a:cxn ang="0">
                    <a:pos x="252" y="0"/>
                  </a:cxn>
                  <a:cxn ang="0">
                    <a:pos x="0" y="361"/>
                  </a:cxn>
                  <a:cxn ang="0">
                    <a:pos x="0" y="427"/>
                  </a:cxn>
                  <a:cxn ang="0">
                    <a:pos x="305" y="5"/>
                  </a:cxn>
                  <a:cxn ang="0">
                    <a:pos x="282" y="0"/>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 name="Freeform 63"/>
              <p:cNvSpPr/>
              <p:nvPr/>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 name="Freeform 64"/>
              <p:cNvSpPr>
                <a:spLocks noChangeArrowheads="1"/>
              </p:cNvSpPr>
              <p:nvPr/>
            </p:nvSpPr>
            <p:spPr bwMode="auto">
              <a:xfrm>
                <a:off x="4770" y="1039"/>
                <a:ext cx="988" cy="1730"/>
              </a:xfrm>
              <a:custGeom>
                <a:avLst/>
                <a:gdLst/>
                <a:ahLst/>
                <a:cxnLst>
                  <a:cxn ang="0">
                    <a:pos x="16" y="0"/>
                  </a:cxn>
                  <a:cxn ang="0">
                    <a:pos x="0" y="7"/>
                  </a:cxn>
                  <a:cxn ang="0">
                    <a:pos x="988" y="1730"/>
                  </a:cxn>
                  <a:cxn ang="0">
                    <a:pos x="988" y="1653"/>
                  </a:cxn>
                  <a:cxn ang="0">
                    <a:pos x="40" y="0"/>
                  </a:cxn>
                  <a:cxn ang="0">
                    <a:pos x="16" y="0"/>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9" name="Freeform 65"/>
              <p:cNvSpPr>
                <a:spLocks noChangeArrowheads="1"/>
              </p:cNvSpPr>
              <p:nvPr/>
            </p:nvSpPr>
            <p:spPr bwMode="auto">
              <a:xfrm>
                <a:off x="5088" y="1039"/>
                <a:ext cx="670" cy="997"/>
              </a:xfrm>
              <a:custGeom>
                <a:avLst/>
                <a:gdLst/>
                <a:ahLst/>
                <a:cxnLst>
                  <a:cxn ang="0">
                    <a:pos x="22" y="0"/>
                  </a:cxn>
                  <a:cxn ang="0">
                    <a:pos x="0" y="4"/>
                  </a:cxn>
                  <a:cxn ang="0">
                    <a:pos x="670" y="997"/>
                  </a:cxn>
                  <a:cxn ang="0">
                    <a:pos x="670" y="925"/>
                  </a:cxn>
                  <a:cxn ang="0">
                    <a:pos x="46" y="0"/>
                  </a:cxn>
                  <a:cxn ang="0">
                    <a:pos x="22" y="0"/>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 name="Freeform 66"/>
              <p:cNvSpPr>
                <a:spLocks noChangeArrowheads="1"/>
              </p:cNvSpPr>
              <p:nvPr/>
            </p:nvSpPr>
            <p:spPr bwMode="auto">
              <a:xfrm>
                <a:off x="5412" y="1039"/>
                <a:ext cx="346" cy="487"/>
              </a:xfrm>
              <a:custGeom>
                <a:avLst/>
                <a:gdLst/>
                <a:ahLst/>
                <a:cxnLst>
                  <a:cxn ang="0">
                    <a:pos x="22" y="0"/>
                  </a:cxn>
                  <a:cxn ang="0">
                    <a:pos x="0" y="7"/>
                  </a:cxn>
                  <a:cxn ang="0">
                    <a:pos x="346" y="487"/>
                  </a:cxn>
                  <a:cxn ang="0">
                    <a:pos x="346" y="415"/>
                  </a:cxn>
                  <a:cxn ang="0">
                    <a:pos x="46" y="0"/>
                  </a:cxn>
                  <a:cxn ang="0">
                    <a:pos x="22" y="0"/>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5187" name="Rectangle 67"/>
          <p:cNvSpPr>
            <a:spLocks noGrp="1" noChangeArrowheads="1"/>
          </p:cNvSpPr>
          <p:nvPr>
            <p:ph type="ctrTitle" sz="quarter"/>
          </p:nvPr>
        </p:nvSpPr>
        <p:spPr>
          <a:xfrm>
            <a:off x="455613" y="1920875"/>
            <a:ext cx="8226425" cy="1736725"/>
          </a:xfrm>
        </p:spPr>
        <p:txBody>
          <a:bodyPr anchor="b"/>
          <a:lstStyle>
            <a:lvl1pPr>
              <a:defRPr sz="5400"/>
            </a:lvl1pPr>
          </a:lstStyle>
          <a:p>
            <a:pPr fontAlgn="base"/>
            <a:r>
              <a:rPr lang="zh-CN" altLang="en-US" strike="noStrike" noProof="1"/>
              <a:t>单击此处编辑母版标题样式</a:t>
            </a:r>
            <a:endParaRPr lang="zh-CN" altLang="en-US" strike="noStrike" noProof="1"/>
          </a:p>
        </p:txBody>
      </p:sp>
      <p:sp>
        <p:nvSpPr>
          <p:cNvPr id="5188" name="Rectangle 68"/>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37" name="Rectangle 69"/>
          <p:cNvSpPr>
            <a:spLocks noGrp="1" noChangeArrowheads="1"/>
          </p:cNvSpPr>
          <p:nvPr>
            <p:ph type="dt" sz="quarter" idx="2"/>
          </p:nvPr>
        </p:nvSpPr>
        <p:spPr bwMode="auto">
          <a:xfrm>
            <a:off x="455613" y="6242050"/>
            <a:ext cx="2130425" cy="474663"/>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38" name="Rectangle 70"/>
          <p:cNvSpPr>
            <a:spLocks noGrp="1" noChangeArrowheads="1"/>
          </p:cNvSpPr>
          <p:nvPr>
            <p:ph type="ftr" sz="quarter" idx="3"/>
          </p:nvPr>
        </p:nvSpPr>
        <p:spPr bwMode="auto">
          <a:xfrm>
            <a:off x="3124200" y="6242050"/>
            <a:ext cx="2895600" cy="474663"/>
          </a:xfrm>
          <a:prstGeom prst="rect">
            <a:avLst/>
          </a:prstGeom>
          <a:noFill/>
          <a:ln w="9525">
            <a:noFill/>
            <a:miter lim="800000"/>
          </a:ln>
          <a:effec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139" name="Rectangle 71"/>
          <p:cNvSpPr>
            <a:spLocks noGrp="1" noChangeArrowheads="1"/>
          </p:cNvSpPr>
          <p:nvPr>
            <p:ph type="sldNum" sz="quarter" idx="4"/>
          </p:nvPr>
        </p:nvSpPr>
        <p:spPr bwMode="auto">
          <a:xfrm>
            <a:off x="6553200" y="6242050"/>
            <a:ext cx="2130425" cy="474663"/>
          </a:xfrm>
          <a:prstGeom prst="rect">
            <a:avLst/>
          </a:prstGeom>
          <a:noFill/>
          <a:ln w="9525">
            <a:noFill/>
            <a:miter lim="800000"/>
          </a:ln>
          <a:effectLst/>
        </p:spPr>
        <p:txBody>
          <a:bodyPr vert="horz" wrap="square" lIns="91440" tIns="45720" rIns="91440" bIns="45720" numCol="1" anchor="t" anchorCtr="0" compatLnSpc="1"/>
          <a:p>
            <a:pPr algn="r" fontAlgn="base"/>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5613" y="1598613"/>
            <a:ext cx="4037012"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5025" y="1598613"/>
            <a:ext cx="40370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225" y="273050"/>
            <a:ext cx="2055813" cy="582295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5613" y="273050"/>
            <a:ext cx="6018212" cy="582295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5613" y="1598613"/>
            <a:ext cx="4037012"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5025" y="1598613"/>
            <a:ext cx="40370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5613" y="273050"/>
            <a:ext cx="8226425"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quarter" idx="1"/>
          </p:nvPr>
        </p:nvSpPr>
        <p:spPr>
          <a:xfrm>
            <a:off x="455613" y="1598613"/>
            <a:ext cx="4037012"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5025" y="1598613"/>
            <a:ext cx="4037013"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55613" y="3922713"/>
            <a:ext cx="4037012" cy="21732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内容占位符 5"/>
          <p:cNvSpPr>
            <a:spLocks noGrp="1"/>
          </p:cNvSpPr>
          <p:nvPr>
            <p:ph sz="quarter" idx="4"/>
          </p:nvPr>
        </p:nvSpPr>
        <p:spPr>
          <a:xfrm>
            <a:off x="4645025" y="3922713"/>
            <a:ext cx="4037013" cy="21732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5613" y="273050"/>
            <a:ext cx="8226425" cy="1143000"/>
          </a:xfr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5613" y="1598613"/>
            <a:ext cx="4037012" cy="44973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45025" y="1598613"/>
            <a:ext cx="4037013" cy="21717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45025" y="3922713"/>
            <a:ext cx="4037013" cy="21732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5613" y="273050"/>
            <a:ext cx="8226425"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455613" y="1598613"/>
            <a:ext cx="4037012" cy="44973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5025" y="1598613"/>
            <a:ext cx="4037013" cy="4497387"/>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5" Type="http://schemas.openxmlformats.org/officeDocument/2006/relationships/theme" Target="../theme/theme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414161"/>
            </a:gs>
            <a:gs pos="100000">
              <a:schemeClr val="bg1"/>
            </a:gs>
          </a:gsLst>
          <a:lin ang="5400000" scaled="1"/>
          <a:tileRect/>
        </a:gradFill>
        <a:effectLst/>
      </p:bgPr>
    </p:bg>
    <p:spTree>
      <p:nvGrpSpPr>
        <p:cNvPr id="1" name=""/>
        <p:cNvGrpSpPr/>
        <p:nvPr/>
      </p:nvGrpSpPr>
      <p:grpSpPr/>
      <p:grpSp>
        <p:nvGrpSpPr>
          <p:cNvPr id="1026" name="Group 2"/>
          <p:cNvGrpSpPr/>
          <p:nvPr/>
        </p:nvGrpSpPr>
        <p:grpSpPr>
          <a:xfrm>
            <a:off x="0" y="0"/>
            <a:ext cx="9142413" cy="6856413"/>
            <a:chOff x="0" y="0"/>
            <a:chExt cx="5759" cy="4319"/>
          </a:xfrm>
        </p:grpSpPr>
        <p:sp>
          <p:nvSpPr>
            <p:cNvPr id="4099" name="Freeform 3"/>
            <p:cNvSpPr/>
            <p:nvPr/>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28" name="Group 4"/>
            <p:cNvGrpSpPr/>
            <p:nvPr userDrawn="1"/>
          </p:nvGrpSpPr>
          <p:grpSpPr>
            <a:xfrm>
              <a:off x="0" y="0"/>
              <a:ext cx="5759" cy="4319"/>
              <a:chOff x="0" y="0"/>
              <a:chExt cx="5759" cy="4319"/>
            </a:xfrm>
          </p:grpSpPr>
          <p:sp>
            <p:nvSpPr>
              <p:cNvPr id="4101" name="Freeform 5"/>
              <p:cNvSpPr/>
              <p:nvPr/>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2" name="Freeform 6"/>
              <p:cNvSpPr/>
              <p:nvPr/>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3" name="Freeform 7"/>
              <p:cNvSpPr/>
              <p:nvPr/>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4" name="Freeform 8"/>
              <p:cNvSpPr/>
              <p:nvPr/>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5" name="Freeform 9"/>
              <p:cNvSpPr/>
              <p:nvPr/>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6" name="Freeform 10"/>
              <p:cNvSpPr/>
              <p:nvPr/>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7" name="Freeform 11"/>
              <p:cNvSpPr/>
              <p:nvPr/>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8" name="Freeform 12"/>
              <p:cNvSpPr/>
              <p:nvPr/>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9" name="Freeform 13"/>
              <p:cNvSpPr/>
              <p:nvPr/>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0" name="Freeform 14"/>
              <p:cNvSpPr/>
              <p:nvPr/>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1" name="Freeform 15"/>
              <p:cNvSpPr/>
              <p:nvPr/>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2" name="Freeform 16"/>
              <p:cNvSpPr/>
              <p:nvPr/>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3" name="Freeform 17"/>
              <p:cNvSpPr/>
              <p:nvPr/>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4" name="Freeform 18"/>
              <p:cNvSpPr/>
              <p:nvPr/>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5" name="Freeform 19"/>
              <p:cNvSpPr/>
              <p:nvPr/>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6" name="Freeform 20"/>
              <p:cNvSpPr/>
              <p:nvPr/>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7" name="Freeform 21"/>
              <p:cNvSpPr/>
              <p:nvPr/>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8" name="Freeform 22"/>
              <p:cNvSpPr/>
              <p:nvPr/>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9" name="Freeform 23"/>
              <p:cNvSpPr/>
              <p:nvPr/>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0" name="Freeform 24"/>
              <p:cNvSpPr/>
              <p:nvPr/>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1" name="Freeform 25"/>
              <p:cNvSpPr/>
              <p:nvPr/>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2" name="Freeform 26"/>
              <p:cNvSpPr/>
              <p:nvPr/>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3" name="Freeform 27"/>
              <p:cNvSpPr/>
              <p:nvPr/>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4" name="Freeform 28"/>
              <p:cNvSpPr/>
              <p:nvPr/>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5" name="Freeform 29"/>
              <p:cNvSpPr/>
              <p:nvPr/>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54" name="Group 30"/>
              <p:cNvGrpSpPr/>
              <p:nvPr userDrawn="1"/>
            </p:nvGrpSpPr>
            <p:grpSpPr>
              <a:xfrm>
                <a:off x="0" y="0"/>
                <a:ext cx="5758" cy="1045"/>
                <a:chOff x="0" y="0"/>
                <a:chExt cx="5758" cy="1045"/>
              </a:xfrm>
            </p:grpSpPr>
            <p:sp>
              <p:nvSpPr>
                <p:cNvPr id="4127" name="Freeform 31"/>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8" name="Freeform 32"/>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9" name="Freeform 33"/>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0" name="Freeform 34"/>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1" name="Freeform 35"/>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2" name="Freeform 36"/>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3" name="Freeform 37"/>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4" name="Freeform 38"/>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5" name="Freeform 39"/>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6" name="Freeform 40"/>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7" name="Freeform 41"/>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8" name="Freeform 42"/>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9" name="Freeform 43"/>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0" name="Freeform 44"/>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1" name="Freeform 45"/>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70" name="Group 46"/>
              <p:cNvGrpSpPr/>
              <p:nvPr userDrawn="1"/>
            </p:nvGrpSpPr>
            <p:grpSpPr>
              <a:xfrm>
                <a:off x="0" y="558"/>
                <a:ext cx="5758" cy="487"/>
                <a:chOff x="0" y="558"/>
                <a:chExt cx="5758" cy="487"/>
              </a:xfrm>
            </p:grpSpPr>
            <p:sp>
              <p:nvSpPr>
                <p:cNvPr id="1071" name="Freeform 47"/>
                <p:cNvSpPr>
                  <a:spLocks noChangeArrowheads="1"/>
                </p:cNvSpPr>
                <p:nvPr/>
              </p:nvSpPr>
              <p:spPr bwMode="auto">
                <a:xfrm>
                  <a:off x="0" y="618"/>
                  <a:ext cx="306" cy="427"/>
                </a:xfrm>
                <a:custGeom>
                  <a:avLst/>
                  <a:gdLst/>
                  <a:ahLst/>
                  <a:cxnLst>
                    <a:cxn ang="0">
                      <a:pos x="281" y="426"/>
                    </a:cxn>
                    <a:cxn ang="0">
                      <a:pos x="305" y="426"/>
                    </a:cxn>
                    <a:cxn ang="0">
                      <a:pos x="0" y="0"/>
                    </a:cxn>
                    <a:cxn ang="0">
                      <a:pos x="0" y="66"/>
                    </a:cxn>
                    <a:cxn ang="0">
                      <a:pos x="251" y="426"/>
                    </a:cxn>
                    <a:cxn ang="0">
                      <a:pos x="281" y="426"/>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2" name="Freeform 48"/>
                <p:cNvSpPr>
                  <a:spLocks noChangeArrowheads="1"/>
                </p:cNvSpPr>
                <p:nvPr/>
              </p:nvSpPr>
              <p:spPr bwMode="auto">
                <a:xfrm>
                  <a:off x="5410" y="558"/>
                  <a:ext cx="348" cy="487"/>
                </a:xfrm>
                <a:custGeom>
                  <a:avLst/>
                  <a:gdLst/>
                  <a:ahLst/>
                  <a:cxnLst>
                    <a:cxn ang="0">
                      <a:pos x="24" y="486"/>
                    </a:cxn>
                    <a:cxn ang="0">
                      <a:pos x="48" y="486"/>
                    </a:cxn>
                    <a:cxn ang="0">
                      <a:pos x="347" y="72"/>
                    </a:cxn>
                    <a:cxn ang="0">
                      <a:pos x="347" y="0"/>
                    </a:cxn>
                    <a:cxn ang="0">
                      <a:pos x="0" y="486"/>
                    </a:cxn>
                    <a:cxn ang="0">
                      <a:pos x="24" y="486"/>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073" name="Group 49"/>
              <p:cNvGrpSpPr/>
              <p:nvPr userDrawn="1"/>
            </p:nvGrpSpPr>
            <p:grpSpPr>
              <a:xfrm>
                <a:off x="264" y="1039"/>
                <a:ext cx="5200" cy="3280"/>
                <a:chOff x="264" y="1039"/>
                <a:chExt cx="5200" cy="3280"/>
              </a:xfrm>
            </p:grpSpPr>
            <p:sp>
              <p:nvSpPr>
                <p:cNvPr id="4146" name="Freeform 50"/>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7" name="Freeform 51"/>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8" name="Freeform 52"/>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9" name="Freeform 53"/>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0" name="Freeform 54"/>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1" name="Freeform 55"/>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2" name="Freeform 56"/>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3" name="Freeform 57"/>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4" name="Freeform 58"/>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4155" name="Freeform 59"/>
              <p:cNvSpPr/>
              <p:nvPr/>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4" name="Freeform 60"/>
              <p:cNvSpPr>
                <a:spLocks noChangeArrowheads="1"/>
              </p:cNvSpPr>
              <p:nvPr/>
            </p:nvSpPr>
            <p:spPr bwMode="auto">
              <a:xfrm>
                <a:off x="0" y="1039"/>
                <a:ext cx="948" cy="1676"/>
              </a:xfrm>
              <a:custGeom>
                <a:avLst/>
                <a:gdLst/>
                <a:ahLst/>
                <a:cxnLst>
                  <a:cxn ang="0">
                    <a:pos x="930" y="0"/>
                  </a:cxn>
                  <a:cxn ang="0">
                    <a:pos x="906" y="0"/>
                  </a:cxn>
                  <a:cxn ang="0">
                    <a:pos x="0" y="1593"/>
                  </a:cxn>
                  <a:cxn ang="0">
                    <a:pos x="0" y="1676"/>
                  </a:cxn>
                  <a:cxn ang="0">
                    <a:pos x="948" y="5"/>
                  </a:cxn>
                  <a:cxn ang="0">
                    <a:pos x="930" y="0"/>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5" name="Freeform 61"/>
              <p:cNvSpPr>
                <a:spLocks noChangeArrowheads="1"/>
              </p:cNvSpPr>
              <p:nvPr/>
            </p:nvSpPr>
            <p:spPr bwMode="auto">
              <a:xfrm>
                <a:off x="0" y="1039"/>
                <a:ext cx="629" cy="937"/>
              </a:xfrm>
              <a:custGeom>
                <a:avLst/>
                <a:gdLst/>
                <a:ahLst/>
                <a:cxnLst>
                  <a:cxn ang="0">
                    <a:pos x="606" y="0"/>
                  </a:cxn>
                  <a:cxn ang="0">
                    <a:pos x="582" y="0"/>
                  </a:cxn>
                  <a:cxn ang="0">
                    <a:pos x="0" y="871"/>
                  </a:cxn>
                  <a:cxn ang="0">
                    <a:pos x="0" y="937"/>
                  </a:cxn>
                  <a:cxn ang="0">
                    <a:pos x="629" y="4"/>
                  </a:cxn>
                  <a:cxn ang="0">
                    <a:pos x="606" y="0"/>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6" name="Freeform 62"/>
              <p:cNvSpPr>
                <a:spLocks noChangeArrowheads="1"/>
              </p:cNvSpPr>
              <p:nvPr/>
            </p:nvSpPr>
            <p:spPr bwMode="auto">
              <a:xfrm>
                <a:off x="0" y="1039"/>
                <a:ext cx="305" cy="427"/>
              </a:xfrm>
              <a:custGeom>
                <a:avLst/>
                <a:gdLst/>
                <a:ahLst/>
                <a:cxnLst>
                  <a:cxn ang="0">
                    <a:pos x="282" y="0"/>
                  </a:cxn>
                  <a:cxn ang="0">
                    <a:pos x="252" y="0"/>
                  </a:cxn>
                  <a:cxn ang="0">
                    <a:pos x="0" y="361"/>
                  </a:cxn>
                  <a:cxn ang="0">
                    <a:pos x="0" y="427"/>
                  </a:cxn>
                  <a:cxn ang="0">
                    <a:pos x="305" y="5"/>
                  </a:cxn>
                  <a:cxn ang="0">
                    <a:pos x="282" y="0"/>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9" name="Freeform 63"/>
              <p:cNvSpPr/>
              <p:nvPr/>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8" name="Freeform 64"/>
              <p:cNvSpPr>
                <a:spLocks noChangeArrowheads="1"/>
              </p:cNvSpPr>
              <p:nvPr/>
            </p:nvSpPr>
            <p:spPr bwMode="auto">
              <a:xfrm>
                <a:off x="4770" y="1039"/>
                <a:ext cx="988" cy="1730"/>
              </a:xfrm>
              <a:custGeom>
                <a:avLst/>
                <a:gdLst/>
                <a:ahLst/>
                <a:cxnLst>
                  <a:cxn ang="0">
                    <a:pos x="16" y="0"/>
                  </a:cxn>
                  <a:cxn ang="0">
                    <a:pos x="0" y="7"/>
                  </a:cxn>
                  <a:cxn ang="0">
                    <a:pos x="988" y="1730"/>
                  </a:cxn>
                  <a:cxn ang="0">
                    <a:pos x="988" y="1653"/>
                  </a:cxn>
                  <a:cxn ang="0">
                    <a:pos x="40" y="0"/>
                  </a:cxn>
                  <a:cxn ang="0">
                    <a:pos x="16" y="0"/>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9" name="Freeform 65"/>
              <p:cNvSpPr>
                <a:spLocks noChangeArrowheads="1"/>
              </p:cNvSpPr>
              <p:nvPr/>
            </p:nvSpPr>
            <p:spPr bwMode="auto">
              <a:xfrm>
                <a:off x="5088" y="1039"/>
                <a:ext cx="670" cy="997"/>
              </a:xfrm>
              <a:custGeom>
                <a:avLst/>
                <a:gdLst/>
                <a:ahLst/>
                <a:cxnLst>
                  <a:cxn ang="0">
                    <a:pos x="22" y="0"/>
                  </a:cxn>
                  <a:cxn ang="0">
                    <a:pos x="0" y="4"/>
                  </a:cxn>
                  <a:cxn ang="0">
                    <a:pos x="670" y="997"/>
                  </a:cxn>
                  <a:cxn ang="0">
                    <a:pos x="670" y="925"/>
                  </a:cxn>
                  <a:cxn ang="0">
                    <a:pos x="46" y="0"/>
                  </a:cxn>
                  <a:cxn ang="0">
                    <a:pos x="22" y="0"/>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90" name="Freeform 66"/>
              <p:cNvSpPr>
                <a:spLocks noChangeArrowheads="1"/>
              </p:cNvSpPr>
              <p:nvPr/>
            </p:nvSpPr>
            <p:spPr bwMode="auto">
              <a:xfrm>
                <a:off x="5412" y="1039"/>
                <a:ext cx="346" cy="487"/>
              </a:xfrm>
              <a:custGeom>
                <a:avLst/>
                <a:gdLst/>
                <a:ahLst/>
                <a:cxnLst>
                  <a:cxn ang="0">
                    <a:pos x="22" y="0"/>
                  </a:cxn>
                  <a:cxn ang="0">
                    <a:pos x="0" y="7"/>
                  </a:cxn>
                  <a:cxn ang="0">
                    <a:pos x="346" y="487"/>
                  </a:cxn>
                  <a:cxn ang="0">
                    <a:pos x="346" y="415"/>
                  </a:cxn>
                  <a:cxn ang="0">
                    <a:pos x="46" y="0"/>
                  </a:cxn>
                  <a:cxn ang="0">
                    <a:pos x="22" y="0"/>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4163" name="Rectangle 67"/>
          <p:cNvSpPr>
            <a:spLocks noGrp="1" noChangeArrowheads="1"/>
          </p:cNvSpPr>
          <p:nvPr>
            <p:ph type="title"/>
          </p:nvPr>
        </p:nvSpPr>
        <p:spPr bwMode="auto">
          <a:xfrm>
            <a:off x="455613" y="273050"/>
            <a:ext cx="8226425" cy="1143000"/>
          </a:xfrm>
          <a:prstGeom prst="rect">
            <a:avLst/>
          </a:prstGeom>
          <a:noFill/>
          <a:ln w="9525">
            <a:noFill/>
            <a:miter lim="800000"/>
          </a:ln>
          <a:effectLst/>
        </p:spPr>
        <p:txBody>
          <a:bodyPr vert="horz" wrap="square" lIns="91440" tIns="45720" rIns="91440" bIns="45720" numCol="1" anchor="ctr" anchorCtr="1" compatLnSpc="1"/>
          <a:lstStyle/>
          <a:p>
            <a:pPr lvl="0" fontAlgn="base"/>
            <a:r>
              <a:rPr lang="zh-CN" altLang="en-US" strike="noStrike" noProof="1" smtClean="0"/>
              <a:t>单击此处编辑母版标题样式</a:t>
            </a:r>
            <a:endParaRPr lang="zh-CN" altLang="en-US" strike="noStrike" noProof="1" smtClean="0"/>
          </a:p>
        </p:txBody>
      </p:sp>
      <p:sp>
        <p:nvSpPr>
          <p:cNvPr id="4164" name="Rectangle 68"/>
          <p:cNvSpPr>
            <a:spLocks noGrp="1" noChangeArrowheads="1"/>
          </p:cNvSpPr>
          <p:nvPr>
            <p:ph type="dt" sz="half" idx="2"/>
          </p:nvPr>
        </p:nvSpPr>
        <p:spPr bwMode="auto">
          <a:xfrm>
            <a:off x="455613" y="6242050"/>
            <a:ext cx="2130425" cy="474663"/>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000" b="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165" name="Rectangle 69"/>
          <p:cNvSpPr>
            <a:spLocks noGrp="1" noChangeArrowheads="1"/>
          </p:cNvSpPr>
          <p:nvPr>
            <p:ph type="ftr" sz="quarter" idx="3"/>
          </p:nvPr>
        </p:nvSpPr>
        <p:spPr bwMode="auto">
          <a:xfrm>
            <a:off x="3124200" y="6242050"/>
            <a:ext cx="2895600" cy="474663"/>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000" b="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166" name="Rectangle 70"/>
          <p:cNvSpPr>
            <a:spLocks noGrp="1" noChangeArrowheads="1"/>
          </p:cNvSpPr>
          <p:nvPr>
            <p:ph type="sldNum" sz="quarter" idx="4"/>
          </p:nvPr>
        </p:nvSpPr>
        <p:spPr bwMode="auto">
          <a:xfrm>
            <a:off x="6553200" y="6242050"/>
            <a:ext cx="2130425" cy="474663"/>
          </a:xfrm>
          <a:prstGeom prst="rect">
            <a:avLst/>
          </a:prstGeom>
          <a:noFill/>
          <a:ln w="9525">
            <a:noFill/>
            <a:miter lim="800000"/>
          </a:ln>
          <a:effectLst/>
        </p:spPr>
        <p:txBody>
          <a:bodyPr vert="horz" wrap="square" lIns="91440" tIns="45720" rIns="91440" bIns="45720" numCol="1" anchor="t" anchorCtr="0" compatLnSpc="1"/>
          <a:lstStyle>
            <a:lvl1pPr algn="r">
              <a:defRPr sz="1000" b="0"/>
            </a:lvl1pPr>
          </a:lstStyle>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
        <p:nvSpPr>
          <p:cNvPr id="4167" name="Rectangle 71"/>
          <p:cNvSpPr>
            <a:spLocks noGrp="1" noChangeArrowheads="1"/>
          </p:cNvSpPr>
          <p:nvPr>
            <p:ph type="body" idx="1"/>
          </p:nvPr>
        </p:nvSpPr>
        <p:spPr bwMode="auto">
          <a:xfrm>
            <a:off x="455613" y="1598613"/>
            <a:ext cx="8226425" cy="4497388"/>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smtClean="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414161"/>
            </a:gs>
            <a:gs pos="100000">
              <a:schemeClr val="bg1"/>
            </a:gs>
          </a:gsLst>
          <a:lin ang="5400000" scaled="1"/>
          <a:tileRect/>
        </a:gradFill>
        <a:effectLst/>
      </p:bgPr>
    </p:bg>
    <p:spTree>
      <p:nvGrpSpPr>
        <p:cNvPr id="1" name=""/>
        <p:cNvGrpSpPr/>
        <p:nvPr/>
      </p:nvGrpSpPr>
      <p:grpSpPr/>
      <p:grpSp>
        <p:nvGrpSpPr>
          <p:cNvPr id="2050" name="Group 2"/>
          <p:cNvGrpSpPr/>
          <p:nvPr/>
        </p:nvGrpSpPr>
        <p:grpSpPr>
          <a:xfrm>
            <a:off x="0" y="0"/>
            <a:ext cx="9142413" cy="6856413"/>
            <a:chOff x="0" y="0"/>
            <a:chExt cx="5759" cy="4319"/>
          </a:xfrm>
        </p:grpSpPr>
        <p:sp>
          <p:nvSpPr>
            <p:cNvPr id="4099" name="Freeform 3"/>
            <p:cNvSpPr/>
            <p:nvPr/>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52" name="Group 4"/>
            <p:cNvGrpSpPr/>
            <p:nvPr userDrawn="1"/>
          </p:nvGrpSpPr>
          <p:grpSpPr>
            <a:xfrm>
              <a:off x="0" y="0"/>
              <a:ext cx="5759" cy="4319"/>
              <a:chOff x="0" y="0"/>
              <a:chExt cx="5759" cy="4319"/>
            </a:xfrm>
          </p:grpSpPr>
          <p:sp>
            <p:nvSpPr>
              <p:cNvPr id="4101" name="Freeform 5"/>
              <p:cNvSpPr/>
              <p:nvPr/>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2" name="Freeform 6"/>
              <p:cNvSpPr/>
              <p:nvPr/>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3" name="Freeform 7"/>
              <p:cNvSpPr/>
              <p:nvPr/>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4" name="Freeform 8"/>
              <p:cNvSpPr/>
              <p:nvPr/>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5" name="Freeform 9"/>
              <p:cNvSpPr/>
              <p:nvPr/>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6" name="Freeform 10"/>
              <p:cNvSpPr/>
              <p:nvPr/>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7" name="Freeform 11"/>
              <p:cNvSpPr/>
              <p:nvPr/>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8" name="Freeform 12"/>
              <p:cNvSpPr/>
              <p:nvPr/>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9" name="Freeform 13"/>
              <p:cNvSpPr/>
              <p:nvPr/>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0" name="Freeform 14"/>
              <p:cNvSpPr/>
              <p:nvPr/>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1" name="Freeform 15"/>
              <p:cNvSpPr/>
              <p:nvPr/>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2" name="Freeform 16"/>
              <p:cNvSpPr/>
              <p:nvPr/>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3" name="Freeform 17"/>
              <p:cNvSpPr/>
              <p:nvPr/>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4" name="Freeform 18"/>
              <p:cNvSpPr/>
              <p:nvPr/>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5" name="Freeform 19"/>
              <p:cNvSpPr/>
              <p:nvPr/>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6" name="Freeform 20"/>
              <p:cNvSpPr/>
              <p:nvPr/>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7" name="Freeform 21"/>
              <p:cNvSpPr/>
              <p:nvPr/>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8" name="Freeform 22"/>
              <p:cNvSpPr/>
              <p:nvPr/>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9" name="Freeform 23"/>
              <p:cNvSpPr/>
              <p:nvPr/>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0" name="Freeform 24"/>
              <p:cNvSpPr/>
              <p:nvPr/>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1" name="Freeform 25"/>
              <p:cNvSpPr/>
              <p:nvPr/>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2" name="Freeform 26"/>
              <p:cNvSpPr/>
              <p:nvPr/>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3" name="Freeform 27"/>
              <p:cNvSpPr/>
              <p:nvPr/>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4" name="Freeform 28"/>
              <p:cNvSpPr/>
              <p:nvPr/>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5" name="Freeform 29"/>
              <p:cNvSpPr/>
              <p:nvPr/>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78" name="Group 30"/>
              <p:cNvGrpSpPr/>
              <p:nvPr userDrawn="1"/>
            </p:nvGrpSpPr>
            <p:grpSpPr>
              <a:xfrm>
                <a:off x="0" y="0"/>
                <a:ext cx="5758" cy="1045"/>
                <a:chOff x="0" y="0"/>
                <a:chExt cx="5758" cy="1045"/>
              </a:xfrm>
            </p:grpSpPr>
            <p:sp>
              <p:nvSpPr>
                <p:cNvPr id="4127" name="Freeform 31"/>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8" name="Freeform 32"/>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9" name="Freeform 33"/>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0" name="Freeform 34"/>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1" name="Freeform 35"/>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2" name="Freeform 36"/>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3" name="Freeform 37"/>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4" name="Freeform 38"/>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5" name="Freeform 39"/>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6" name="Freeform 40"/>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7" name="Freeform 41"/>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8" name="Freeform 42"/>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9" name="Freeform 43"/>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0" name="Freeform 44"/>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1" name="Freeform 45"/>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94" name="Group 46"/>
              <p:cNvGrpSpPr/>
              <p:nvPr userDrawn="1"/>
            </p:nvGrpSpPr>
            <p:grpSpPr>
              <a:xfrm>
                <a:off x="0" y="558"/>
                <a:ext cx="5758" cy="487"/>
                <a:chOff x="0" y="558"/>
                <a:chExt cx="5758" cy="487"/>
              </a:xfrm>
            </p:grpSpPr>
            <p:sp>
              <p:nvSpPr>
                <p:cNvPr id="1071" name="Freeform 47"/>
                <p:cNvSpPr>
                  <a:spLocks noChangeArrowheads="1"/>
                </p:cNvSpPr>
                <p:nvPr/>
              </p:nvSpPr>
              <p:spPr bwMode="auto">
                <a:xfrm>
                  <a:off x="0" y="618"/>
                  <a:ext cx="306" cy="427"/>
                </a:xfrm>
                <a:custGeom>
                  <a:avLst/>
                  <a:gdLst/>
                  <a:ahLst/>
                  <a:cxnLst>
                    <a:cxn ang="0">
                      <a:pos x="281" y="426"/>
                    </a:cxn>
                    <a:cxn ang="0">
                      <a:pos x="305" y="426"/>
                    </a:cxn>
                    <a:cxn ang="0">
                      <a:pos x="0" y="0"/>
                    </a:cxn>
                    <a:cxn ang="0">
                      <a:pos x="0" y="66"/>
                    </a:cxn>
                    <a:cxn ang="0">
                      <a:pos x="251" y="426"/>
                    </a:cxn>
                    <a:cxn ang="0">
                      <a:pos x="281" y="426"/>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2" name="Freeform 48"/>
                <p:cNvSpPr>
                  <a:spLocks noChangeArrowheads="1"/>
                </p:cNvSpPr>
                <p:nvPr/>
              </p:nvSpPr>
              <p:spPr bwMode="auto">
                <a:xfrm>
                  <a:off x="5410" y="558"/>
                  <a:ext cx="348" cy="487"/>
                </a:xfrm>
                <a:custGeom>
                  <a:avLst/>
                  <a:gdLst/>
                  <a:ahLst/>
                  <a:cxnLst>
                    <a:cxn ang="0">
                      <a:pos x="24" y="486"/>
                    </a:cxn>
                    <a:cxn ang="0">
                      <a:pos x="48" y="486"/>
                    </a:cxn>
                    <a:cxn ang="0">
                      <a:pos x="347" y="72"/>
                    </a:cxn>
                    <a:cxn ang="0">
                      <a:pos x="347" y="0"/>
                    </a:cxn>
                    <a:cxn ang="0">
                      <a:pos x="0" y="486"/>
                    </a:cxn>
                    <a:cxn ang="0">
                      <a:pos x="24" y="486"/>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97" name="Group 49"/>
              <p:cNvGrpSpPr/>
              <p:nvPr userDrawn="1"/>
            </p:nvGrpSpPr>
            <p:grpSpPr>
              <a:xfrm>
                <a:off x="264" y="1039"/>
                <a:ext cx="5200" cy="3280"/>
                <a:chOff x="264" y="1039"/>
                <a:chExt cx="5200" cy="3280"/>
              </a:xfrm>
            </p:grpSpPr>
            <p:sp>
              <p:nvSpPr>
                <p:cNvPr id="4146" name="Freeform 50"/>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7" name="Freeform 51"/>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8" name="Freeform 52"/>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9" name="Freeform 53"/>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0" name="Freeform 54"/>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1" name="Freeform 55"/>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2" name="Freeform 56"/>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3" name="Freeform 57"/>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4" name="Freeform 58"/>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4155" name="Freeform 59"/>
              <p:cNvSpPr/>
              <p:nvPr/>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4" name="Freeform 60"/>
              <p:cNvSpPr>
                <a:spLocks noChangeArrowheads="1"/>
              </p:cNvSpPr>
              <p:nvPr/>
            </p:nvSpPr>
            <p:spPr bwMode="auto">
              <a:xfrm>
                <a:off x="0" y="1039"/>
                <a:ext cx="948" cy="1676"/>
              </a:xfrm>
              <a:custGeom>
                <a:avLst/>
                <a:gdLst/>
                <a:ahLst/>
                <a:cxnLst>
                  <a:cxn ang="0">
                    <a:pos x="930" y="0"/>
                  </a:cxn>
                  <a:cxn ang="0">
                    <a:pos x="906" y="0"/>
                  </a:cxn>
                  <a:cxn ang="0">
                    <a:pos x="0" y="1593"/>
                  </a:cxn>
                  <a:cxn ang="0">
                    <a:pos x="0" y="1676"/>
                  </a:cxn>
                  <a:cxn ang="0">
                    <a:pos x="948" y="5"/>
                  </a:cxn>
                  <a:cxn ang="0">
                    <a:pos x="930" y="0"/>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5" name="Freeform 61"/>
              <p:cNvSpPr>
                <a:spLocks noChangeArrowheads="1"/>
              </p:cNvSpPr>
              <p:nvPr/>
            </p:nvSpPr>
            <p:spPr bwMode="auto">
              <a:xfrm>
                <a:off x="0" y="1039"/>
                <a:ext cx="629" cy="937"/>
              </a:xfrm>
              <a:custGeom>
                <a:avLst/>
                <a:gdLst/>
                <a:ahLst/>
                <a:cxnLst>
                  <a:cxn ang="0">
                    <a:pos x="606" y="0"/>
                  </a:cxn>
                  <a:cxn ang="0">
                    <a:pos x="582" y="0"/>
                  </a:cxn>
                  <a:cxn ang="0">
                    <a:pos x="0" y="871"/>
                  </a:cxn>
                  <a:cxn ang="0">
                    <a:pos x="0" y="937"/>
                  </a:cxn>
                  <a:cxn ang="0">
                    <a:pos x="629" y="4"/>
                  </a:cxn>
                  <a:cxn ang="0">
                    <a:pos x="606" y="0"/>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6" name="Freeform 62"/>
              <p:cNvSpPr>
                <a:spLocks noChangeArrowheads="1"/>
              </p:cNvSpPr>
              <p:nvPr/>
            </p:nvSpPr>
            <p:spPr bwMode="auto">
              <a:xfrm>
                <a:off x="0" y="1039"/>
                <a:ext cx="305" cy="427"/>
              </a:xfrm>
              <a:custGeom>
                <a:avLst/>
                <a:gdLst/>
                <a:ahLst/>
                <a:cxnLst>
                  <a:cxn ang="0">
                    <a:pos x="282" y="0"/>
                  </a:cxn>
                  <a:cxn ang="0">
                    <a:pos x="252" y="0"/>
                  </a:cxn>
                  <a:cxn ang="0">
                    <a:pos x="0" y="361"/>
                  </a:cxn>
                  <a:cxn ang="0">
                    <a:pos x="0" y="427"/>
                  </a:cxn>
                  <a:cxn ang="0">
                    <a:pos x="305" y="5"/>
                  </a:cxn>
                  <a:cxn ang="0">
                    <a:pos x="282" y="0"/>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9" name="Freeform 63"/>
              <p:cNvSpPr/>
              <p:nvPr/>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8" name="Freeform 64"/>
              <p:cNvSpPr>
                <a:spLocks noChangeArrowheads="1"/>
              </p:cNvSpPr>
              <p:nvPr/>
            </p:nvSpPr>
            <p:spPr bwMode="auto">
              <a:xfrm>
                <a:off x="4770" y="1039"/>
                <a:ext cx="988" cy="1730"/>
              </a:xfrm>
              <a:custGeom>
                <a:avLst/>
                <a:gdLst/>
                <a:ahLst/>
                <a:cxnLst>
                  <a:cxn ang="0">
                    <a:pos x="16" y="0"/>
                  </a:cxn>
                  <a:cxn ang="0">
                    <a:pos x="0" y="7"/>
                  </a:cxn>
                  <a:cxn ang="0">
                    <a:pos x="988" y="1730"/>
                  </a:cxn>
                  <a:cxn ang="0">
                    <a:pos x="988" y="1653"/>
                  </a:cxn>
                  <a:cxn ang="0">
                    <a:pos x="40" y="0"/>
                  </a:cxn>
                  <a:cxn ang="0">
                    <a:pos x="16" y="0"/>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9" name="Freeform 65"/>
              <p:cNvSpPr>
                <a:spLocks noChangeArrowheads="1"/>
              </p:cNvSpPr>
              <p:nvPr/>
            </p:nvSpPr>
            <p:spPr bwMode="auto">
              <a:xfrm>
                <a:off x="5088" y="1039"/>
                <a:ext cx="670" cy="997"/>
              </a:xfrm>
              <a:custGeom>
                <a:avLst/>
                <a:gdLst/>
                <a:ahLst/>
                <a:cxnLst>
                  <a:cxn ang="0">
                    <a:pos x="22" y="0"/>
                  </a:cxn>
                  <a:cxn ang="0">
                    <a:pos x="0" y="4"/>
                  </a:cxn>
                  <a:cxn ang="0">
                    <a:pos x="670" y="997"/>
                  </a:cxn>
                  <a:cxn ang="0">
                    <a:pos x="670" y="925"/>
                  </a:cxn>
                  <a:cxn ang="0">
                    <a:pos x="46" y="0"/>
                  </a:cxn>
                  <a:cxn ang="0">
                    <a:pos x="22" y="0"/>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90" name="Freeform 66"/>
              <p:cNvSpPr>
                <a:spLocks noChangeArrowheads="1"/>
              </p:cNvSpPr>
              <p:nvPr/>
            </p:nvSpPr>
            <p:spPr bwMode="auto">
              <a:xfrm>
                <a:off x="5412" y="1039"/>
                <a:ext cx="346" cy="487"/>
              </a:xfrm>
              <a:custGeom>
                <a:avLst/>
                <a:gdLst/>
                <a:ahLst/>
                <a:cxnLst>
                  <a:cxn ang="0">
                    <a:pos x="22" y="0"/>
                  </a:cxn>
                  <a:cxn ang="0">
                    <a:pos x="0" y="7"/>
                  </a:cxn>
                  <a:cxn ang="0">
                    <a:pos x="346" y="487"/>
                  </a:cxn>
                  <a:cxn ang="0">
                    <a:pos x="346" y="415"/>
                  </a:cxn>
                  <a:cxn ang="0">
                    <a:pos x="46" y="0"/>
                  </a:cxn>
                  <a:cxn ang="0">
                    <a:pos x="22" y="0"/>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4163" name="Rectangle 67"/>
          <p:cNvSpPr>
            <a:spLocks noGrp="1" noChangeArrowheads="1"/>
          </p:cNvSpPr>
          <p:nvPr>
            <p:ph type="title"/>
          </p:nvPr>
        </p:nvSpPr>
        <p:spPr bwMode="auto">
          <a:xfrm>
            <a:off x="455613" y="273050"/>
            <a:ext cx="8226425" cy="1143000"/>
          </a:xfrm>
          <a:prstGeom prst="rect">
            <a:avLst/>
          </a:prstGeom>
          <a:noFill/>
          <a:ln w="9525">
            <a:noFill/>
            <a:miter lim="800000"/>
          </a:ln>
          <a:effectLst/>
        </p:spPr>
        <p:txBody>
          <a:bodyPr vert="horz" wrap="square" lIns="91440" tIns="45720" rIns="91440" bIns="45720" numCol="1" anchor="ctr" anchorCtr="1" compatLnSpc="1"/>
          <a:lstStyle/>
          <a:p>
            <a:pPr lvl="0" fontAlgn="base"/>
            <a:r>
              <a:rPr lang="zh-CN" altLang="en-US" strike="noStrike" noProof="1" smtClean="0"/>
              <a:t>单击此处编辑母版标题样式</a:t>
            </a:r>
            <a:endParaRPr lang="zh-CN" altLang="en-US" strike="noStrike" noProof="1" smtClean="0"/>
          </a:p>
        </p:txBody>
      </p:sp>
      <p:sp>
        <p:nvSpPr>
          <p:cNvPr id="4164" name="Rectangle 68"/>
          <p:cNvSpPr>
            <a:spLocks noGrp="1" noChangeArrowheads="1"/>
          </p:cNvSpPr>
          <p:nvPr>
            <p:ph type="dt" sz="half" idx="2"/>
          </p:nvPr>
        </p:nvSpPr>
        <p:spPr bwMode="auto">
          <a:xfrm>
            <a:off x="455613" y="6242050"/>
            <a:ext cx="2130425" cy="474663"/>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000" b="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165" name="Rectangle 69"/>
          <p:cNvSpPr>
            <a:spLocks noGrp="1" noChangeArrowheads="1"/>
          </p:cNvSpPr>
          <p:nvPr>
            <p:ph type="ftr" sz="quarter" idx="3"/>
          </p:nvPr>
        </p:nvSpPr>
        <p:spPr bwMode="auto">
          <a:xfrm>
            <a:off x="3124200" y="6242050"/>
            <a:ext cx="2895600" cy="474663"/>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000" b="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166" name="Rectangle 70"/>
          <p:cNvSpPr>
            <a:spLocks noGrp="1" noChangeArrowheads="1"/>
          </p:cNvSpPr>
          <p:nvPr>
            <p:ph type="sldNum" sz="quarter" idx="4"/>
          </p:nvPr>
        </p:nvSpPr>
        <p:spPr bwMode="auto">
          <a:xfrm>
            <a:off x="6553200" y="6242050"/>
            <a:ext cx="2130425" cy="474663"/>
          </a:xfrm>
          <a:prstGeom prst="rect">
            <a:avLst/>
          </a:prstGeom>
          <a:noFill/>
          <a:ln w="9525">
            <a:noFill/>
            <a:miter lim="800000"/>
          </a:ln>
          <a:effectLst/>
        </p:spPr>
        <p:txBody>
          <a:bodyPr vert="horz" wrap="square" lIns="91440" tIns="45720" rIns="91440" bIns="45720" numCol="1" anchor="t" anchorCtr="0" compatLnSpc="1"/>
          <a:lstStyle>
            <a:lvl1pPr algn="r">
              <a:defRPr sz="1000" b="0"/>
            </a:lvl1pPr>
          </a:lstStyle>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
        <p:nvSpPr>
          <p:cNvPr id="4167" name="Rectangle 71"/>
          <p:cNvSpPr>
            <a:spLocks noGrp="1" noChangeArrowheads="1"/>
          </p:cNvSpPr>
          <p:nvPr>
            <p:ph type="body" idx="1"/>
          </p:nvPr>
        </p:nvSpPr>
        <p:spPr bwMode="auto">
          <a:xfrm>
            <a:off x="455613" y="1598613"/>
            <a:ext cx="8226425" cy="4497388"/>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smtClean="0"/>
          </a:p>
        </p:txBody>
      </p:sp>
    </p:spTree>
  </p:cSld>
  <p:clrMap bg1="dk2" tx1="lt1" bg2="dk1"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414161"/>
            </a:gs>
            <a:gs pos="100000">
              <a:schemeClr val="bg1"/>
            </a:gs>
          </a:gsLst>
          <a:lin ang="5400000" scaled="1"/>
          <a:tileRect/>
        </a:gradFill>
        <a:effectLst/>
      </p:bgPr>
    </p:bg>
    <p:spTree>
      <p:nvGrpSpPr>
        <p:cNvPr id="1" name=""/>
        <p:cNvGrpSpPr/>
        <p:nvPr/>
      </p:nvGrpSpPr>
      <p:grpSpPr/>
      <p:grpSp>
        <p:nvGrpSpPr>
          <p:cNvPr id="3074" name="Group 2"/>
          <p:cNvGrpSpPr/>
          <p:nvPr/>
        </p:nvGrpSpPr>
        <p:grpSpPr>
          <a:xfrm>
            <a:off x="0" y="0"/>
            <a:ext cx="9142413" cy="6856413"/>
            <a:chOff x="0" y="0"/>
            <a:chExt cx="5759" cy="4319"/>
          </a:xfrm>
        </p:grpSpPr>
        <p:sp>
          <p:nvSpPr>
            <p:cNvPr id="4099" name="Freeform 3"/>
            <p:cNvSpPr/>
            <p:nvPr/>
          </p:nvSpPr>
          <p:spPr bwMode="hidden">
            <a:xfrm>
              <a:off x="0" y="0"/>
              <a:ext cx="5758" cy="1043"/>
            </a:xfrm>
            <a:custGeom>
              <a:avLst/>
              <a:gdLst/>
              <a:ahLst/>
              <a:cxnLst>
                <a:cxn ang="0">
                  <a:pos x="5740" y="1043"/>
                </a:cxn>
                <a:cxn ang="0">
                  <a:pos x="0" y="1043"/>
                </a:cxn>
                <a:cxn ang="0">
                  <a:pos x="0" y="0"/>
                </a:cxn>
                <a:cxn ang="0">
                  <a:pos x="5740" y="0"/>
                </a:cxn>
                <a:cxn ang="0">
                  <a:pos x="5740" y="1043"/>
                </a:cxn>
                <a:cxn ang="0">
                  <a:pos x="5740" y="1043"/>
                </a:cxn>
              </a:cxnLst>
              <a:rect l="0" t="0" r="r" b="b"/>
              <a:pathLst>
                <a:path w="5740" h="1043">
                  <a:moveTo>
                    <a:pt x="5740" y="1043"/>
                  </a:moveTo>
                  <a:lnTo>
                    <a:pt x="0" y="1043"/>
                  </a:lnTo>
                  <a:lnTo>
                    <a:pt x="0" y="0"/>
                  </a:lnTo>
                  <a:lnTo>
                    <a:pt x="5740" y="0"/>
                  </a:lnTo>
                  <a:lnTo>
                    <a:pt x="5740" y="1043"/>
                  </a:lnTo>
                  <a:lnTo>
                    <a:pt x="5740" y="1043"/>
                  </a:lnTo>
                  <a:close/>
                </a:path>
              </a:pathLst>
            </a:custGeom>
            <a:gradFill rotWithShape="0">
              <a:gsLst>
                <a:gs pos="0">
                  <a:schemeClr val="bg1"/>
                </a:gs>
                <a:gs pos="100000">
                  <a:schemeClr val="bg1">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076" name="Group 4"/>
            <p:cNvGrpSpPr/>
            <p:nvPr userDrawn="1"/>
          </p:nvGrpSpPr>
          <p:grpSpPr>
            <a:xfrm>
              <a:off x="0" y="0"/>
              <a:ext cx="5759" cy="4319"/>
              <a:chOff x="0" y="0"/>
              <a:chExt cx="5759" cy="4319"/>
            </a:xfrm>
          </p:grpSpPr>
          <p:sp>
            <p:nvSpPr>
              <p:cNvPr id="4101" name="Freeform 5"/>
              <p:cNvSpPr/>
              <p:nvPr/>
            </p:nvSpPr>
            <p:spPr bwMode="hidden">
              <a:xfrm>
                <a:off x="1" y="104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2" name="Freeform 6"/>
              <p:cNvSpPr/>
              <p:nvPr/>
            </p:nvSpPr>
            <p:spPr bwMode="hidden">
              <a:xfrm>
                <a:off x="0" y="3988"/>
                <a:ext cx="5758" cy="42"/>
              </a:xfrm>
              <a:custGeom>
                <a:avLst/>
                <a:gdLst/>
                <a:ahLst/>
                <a:cxnLst>
                  <a:cxn ang="0">
                    <a:pos x="0" y="42"/>
                  </a:cxn>
                  <a:cxn ang="0">
                    <a:pos x="5740" y="42"/>
                  </a:cxn>
                  <a:cxn ang="0">
                    <a:pos x="5740" y="0"/>
                  </a:cxn>
                  <a:cxn ang="0">
                    <a:pos x="0" y="0"/>
                  </a:cxn>
                  <a:cxn ang="0">
                    <a:pos x="0" y="42"/>
                  </a:cxn>
                  <a:cxn ang="0">
                    <a:pos x="0" y="42"/>
                  </a:cxn>
                </a:cxnLst>
                <a:rect l="0" t="0" r="r" b="b"/>
                <a:pathLst>
                  <a:path w="5740" h="42">
                    <a:moveTo>
                      <a:pt x="0" y="42"/>
                    </a:moveTo>
                    <a:lnTo>
                      <a:pt x="5740" y="42"/>
                    </a:lnTo>
                    <a:lnTo>
                      <a:pt x="5740" y="0"/>
                    </a:lnTo>
                    <a:lnTo>
                      <a:pt x="0" y="0"/>
                    </a:lnTo>
                    <a:lnTo>
                      <a:pt x="0" y="42"/>
                    </a:lnTo>
                    <a:lnTo>
                      <a:pt x="0" y="42"/>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3" name="Freeform 7"/>
              <p:cNvSpPr/>
              <p:nvPr/>
            </p:nvSpPr>
            <p:spPr bwMode="hidden">
              <a:xfrm>
                <a:off x="0" y="3665"/>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4" name="Freeform 8"/>
              <p:cNvSpPr/>
              <p:nvPr/>
            </p:nvSpPr>
            <p:spPr bwMode="hidden">
              <a:xfrm>
                <a:off x="0" y="3364"/>
                <a:ext cx="5758" cy="30"/>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5" name="Freeform 9"/>
              <p:cNvSpPr/>
              <p:nvPr/>
            </p:nvSpPr>
            <p:spPr bwMode="hidden">
              <a:xfrm>
                <a:off x="0" y="3105"/>
                <a:ext cx="5758" cy="31"/>
              </a:xfrm>
              <a:custGeom>
                <a:avLst/>
                <a:gdLst/>
                <a:ahLst/>
                <a:cxnLst>
                  <a:cxn ang="0">
                    <a:pos x="0" y="30"/>
                  </a:cxn>
                  <a:cxn ang="0">
                    <a:pos x="5740" y="30"/>
                  </a:cxn>
                  <a:cxn ang="0">
                    <a:pos x="5740" y="0"/>
                  </a:cxn>
                  <a:cxn ang="0">
                    <a:pos x="0" y="0"/>
                  </a:cxn>
                  <a:cxn ang="0">
                    <a:pos x="0" y="30"/>
                  </a:cxn>
                  <a:cxn ang="0">
                    <a:pos x="0" y="30"/>
                  </a:cxn>
                </a:cxnLst>
                <a:rect l="0" t="0" r="r" b="b"/>
                <a:pathLst>
                  <a:path w="5740" h="30">
                    <a:moveTo>
                      <a:pt x="0" y="30"/>
                    </a:moveTo>
                    <a:lnTo>
                      <a:pt x="5740" y="30"/>
                    </a:lnTo>
                    <a:lnTo>
                      <a:pt x="5740" y="0"/>
                    </a:lnTo>
                    <a:lnTo>
                      <a:pt x="0" y="0"/>
                    </a:lnTo>
                    <a:lnTo>
                      <a:pt x="0" y="30"/>
                    </a:lnTo>
                    <a:lnTo>
                      <a:pt x="0" y="3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6" name="Freeform 10"/>
              <p:cNvSpPr/>
              <p:nvPr/>
            </p:nvSpPr>
            <p:spPr bwMode="hidden">
              <a:xfrm>
                <a:off x="0" y="2859"/>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7" name="Freeform 11"/>
              <p:cNvSpPr/>
              <p:nvPr/>
            </p:nvSpPr>
            <p:spPr bwMode="hidden">
              <a:xfrm>
                <a:off x="0" y="264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8" name="Freeform 12"/>
              <p:cNvSpPr/>
              <p:nvPr/>
            </p:nvSpPr>
            <p:spPr bwMode="hidden">
              <a:xfrm>
                <a:off x="0" y="2433"/>
                <a:ext cx="5758" cy="36"/>
              </a:xfrm>
              <a:custGeom>
                <a:avLst/>
                <a:gdLst/>
                <a:ahLst/>
                <a:cxnLst>
                  <a:cxn ang="0">
                    <a:pos x="5740" y="0"/>
                  </a:cxn>
                  <a:cxn ang="0">
                    <a:pos x="0" y="0"/>
                  </a:cxn>
                  <a:cxn ang="0">
                    <a:pos x="0" y="36"/>
                  </a:cxn>
                  <a:cxn ang="0">
                    <a:pos x="5740" y="36"/>
                  </a:cxn>
                  <a:cxn ang="0">
                    <a:pos x="5740" y="0"/>
                  </a:cxn>
                  <a:cxn ang="0">
                    <a:pos x="5740" y="0"/>
                  </a:cxn>
                </a:cxnLst>
                <a:rect l="0" t="0" r="r" b="b"/>
                <a:pathLst>
                  <a:path w="5740" h="36">
                    <a:moveTo>
                      <a:pt x="5740" y="0"/>
                    </a:moveTo>
                    <a:lnTo>
                      <a:pt x="0" y="0"/>
                    </a:lnTo>
                    <a:lnTo>
                      <a:pt x="0" y="36"/>
                    </a:lnTo>
                    <a:lnTo>
                      <a:pt x="5740" y="36"/>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9" name="Freeform 13"/>
              <p:cNvSpPr/>
              <p:nvPr/>
            </p:nvSpPr>
            <p:spPr bwMode="hidden">
              <a:xfrm>
                <a:off x="0" y="2259"/>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4706"/>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0" name="Freeform 14"/>
              <p:cNvSpPr/>
              <p:nvPr/>
            </p:nvSpPr>
            <p:spPr bwMode="hidden">
              <a:xfrm>
                <a:off x="0" y="209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1" name="Freeform 15"/>
              <p:cNvSpPr/>
              <p:nvPr/>
            </p:nvSpPr>
            <p:spPr bwMode="hidden">
              <a:xfrm>
                <a:off x="0" y="192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2" name="Freeform 16"/>
              <p:cNvSpPr/>
              <p:nvPr/>
            </p:nvSpPr>
            <p:spPr bwMode="hidden">
              <a:xfrm>
                <a:off x="0" y="1645"/>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3" name="Freeform 17"/>
              <p:cNvSpPr/>
              <p:nvPr/>
            </p:nvSpPr>
            <p:spPr bwMode="hidden">
              <a:xfrm>
                <a:off x="0" y="1778"/>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4" name="Freeform 18"/>
              <p:cNvSpPr/>
              <p:nvPr/>
            </p:nvSpPr>
            <p:spPr bwMode="hidden">
              <a:xfrm>
                <a:off x="0" y="1520"/>
                <a:ext cx="5758" cy="12"/>
              </a:xfrm>
              <a:custGeom>
                <a:avLst/>
                <a:gdLst/>
                <a:ahLst/>
                <a:cxnLst>
                  <a:cxn ang="0">
                    <a:pos x="5740" y="0"/>
                  </a:cxn>
                  <a:cxn ang="0">
                    <a:pos x="0" y="0"/>
                  </a:cxn>
                  <a:cxn ang="0">
                    <a:pos x="0" y="12"/>
                  </a:cxn>
                  <a:cxn ang="0">
                    <a:pos x="5740" y="12"/>
                  </a:cxn>
                  <a:cxn ang="0">
                    <a:pos x="5740" y="0"/>
                  </a:cxn>
                  <a:cxn ang="0">
                    <a:pos x="5740" y="0"/>
                  </a:cxn>
                </a:cxnLst>
                <a:rect l="0" t="0" r="r" b="b"/>
                <a:pathLst>
                  <a:path w="5740" h="12">
                    <a:moveTo>
                      <a:pt x="5740" y="0"/>
                    </a:moveTo>
                    <a:lnTo>
                      <a:pt x="0" y="0"/>
                    </a:lnTo>
                    <a:lnTo>
                      <a:pt x="0" y="12"/>
                    </a:lnTo>
                    <a:lnTo>
                      <a:pt x="5740" y="12"/>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5" name="Freeform 19"/>
              <p:cNvSpPr/>
              <p:nvPr/>
            </p:nvSpPr>
            <p:spPr bwMode="hidden">
              <a:xfrm>
                <a:off x="0" y="1394"/>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6" name="Freeform 20"/>
              <p:cNvSpPr/>
              <p:nvPr/>
            </p:nvSpPr>
            <p:spPr bwMode="hidden">
              <a:xfrm>
                <a:off x="0" y="1280"/>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7" name="Freeform 21"/>
              <p:cNvSpPr/>
              <p:nvPr/>
            </p:nvSpPr>
            <p:spPr bwMode="hidden">
              <a:xfrm>
                <a:off x="0" y="117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8" name="Freeform 22"/>
              <p:cNvSpPr/>
              <p:nvPr/>
            </p:nvSpPr>
            <p:spPr bwMode="hidden">
              <a:xfrm>
                <a:off x="0" y="24"/>
                <a:ext cx="5758" cy="30"/>
              </a:xfrm>
              <a:custGeom>
                <a:avLst/>
                <a:gdLst/>
                <a:ahLst/>
                <a:cxnLst>
                  <a:cxn ang="0">
                    <a:pos x="5740" y="0"/>
                  </a:cxn>
                  <a:cxn ang="0">
                    <a:pos x="0" y="0"/>
                  </a:cxn>
                  <a:cxn ang="0">
                    <a:pos x="0" y="30"/>
                  </a:cxn>
                  <a:cxn ang="0">
                    <a:pos x="5740" y="30"/>
                  </a:cxn>
                  <a:cxn ang="0">
                    <a:pos x="5740" y="0"/>
                  </a:cxn>
                  <a:cxn ang="0">
                    <a:pos x="5740" y="0"/>
                  </a:cxn>
                </a:cxnLst>
                <a:rect l="0" t="0" r="r" b="b"/>
                <a:pathLst>
                  <a:path w="5740" h="30">
                    <a:moveTo>
                      <a:pt x="5740" y="0"/>
                    </a:moveTo>
                    <a:lnTo>
                      <a:pt x="0" y="0"/>
                    </a:lnTo>
                    <a:lnTo>
                      <a:pt x="0" y="30"/>
                    </a:lnTo>
                    <a:lnTo>
                      <a:pt x="5740" y="30"/>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19" name="Freeform 23"/>
              <p:cNvSpPr/>
              <p:nvPr/>
            </p:nvSpPr>
            <p:spPr bwMode="hidden">
              <a:xfrm>
                <a:off x="0" y="186"/>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4118"/>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0" name="Freeform 24"/>
              <p:cNvSpPr/>
              <p:nvPr/>
            </p:nvSpPr>
            <p:spPr bwMode="hidden">
              <a:xfrm>
                <a:off x="0" y="475"/>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87843"/>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1" name="Freeform 25"/>
              <p:cNvSpPr/>
              <p:nvPr/>
            </p:nvSpPr>
            <p:spPr bwMode="hidden">
              <a:xfrm>
                <a:off x="0" y="337"/>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90980"/>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2" name="Freeform 26"/>
              <p:cNvSpPr/>
              <p:nvPr/>
            </p:nvSpPr>
            <p:spPr bwMode="hidden">
              <a:xfrm>
                <a:off x="0" y="600"/>
                <a:ext cx="5758" cy="24"/>
              </a:xfrm>
              <a:custGeom>
                <a:avLst/>
                <a:gdLst/>
                <a:ahLst/>
                <a:cxnLst>
                  <a:cxn ang="0">
                    <a:pos x="5740" y="0"/>
                  </a:cxn>
                  <a:cxn ang="0">
                    <a:pos x="0" y="0"/>
                  </a:cxn>
                  <a:cxn ang="0">
                    <a:pos x="0" y="24"/>
                  </a:cxn>
                  <a:cxn ang="0">
                    <a:pos x="5740" y="24"/>
                  </a:cxn>
                  <a:cxn ang="0">
                    <a:pos x="5740" y="0"/>
                  </a:cxn>
                  <a:cxn ang="0">
                    <a:pos x="5740" y="0"/>
                  </a:cxn>
                </a:cxnLst>
                <a:rect l="0" t="0" r="r" b="b"/>
                <a:pathLst>
                  <a:path w="5740" h="24">
                    <a:moveTo>
                      <a:pt x="5740" y="0"/>
                    </a:moveTo>
                    <a:lnTo>
                      <a:pt x="0" y="0"/>
                    </a:lnTo>
                    <a:lnTo>
                      <a:pt x="0" y="24"/>
                    </a:lnTo>
                    <a:lnTo>
                      <a:pt x="5740" y="24"/>
                    </a:lnTo>
                    <a:lnTo>
                      <a:pt x="5740" y="0"/>
                    </a:lnTo>
                    <a:lnTo>
                      <a:pt x="5740" y="0"/>
                    </a:lnTo>
                    <a:close/>
                  </a:path>
                </a:pathLst>
              </a:custGeom>
              <a:gradFill rotWithShape="0">
                <a:gsLst>
                  <a:gs pos="0">
                    <a:schemeClr val="bg2">
                      <a:gamma/>
                      <a:shade val="7882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3" name="Freeform 27"/>
              <p:cNvSpPr/>
              <p:nvPr/>
            </p:nvSpPr>
            <p:spPr bwMode="hidden">
              <a:xfrm>
                <a:off x="0" y="727"/>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4" name="Freeform 28"/>
              <p:cNvSpPr/>
              <p:nvPr/>
            </p:nvSpPr>
            <p:spPr bwMode="hidden">
              <a:xfrm>
                <a:off x="0" y="841"/>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5" name="Freeform 29"/>
              <p:cNvSpPr/>
              <p:nvPr/>
            </p:nvSpPr>
            <p:spPr bwMode="hidden">
              <a:xfrm>
                <a:off x="0" y="943"/>
                <a:ext cx="5758" cy="18"/>
              </a:xfrm>
              <a:custGeom>
                <a:avLst/>
                <a:gdLst/>
                <a:ahLst/>
                <a:cxnLst>
                  <a:cxn ang="0">
                    <a:pos x="5740" y="0"/>
                  </a:cxn>
                  <a:cxn ang="0">
                    <a:pos x="0" y="0"/>
                  </a:cxn>
                  <a:cxn ang="0">
                    <a:pos x="0" y="18"/>
                  </a:cxn>
                  <a:cxn ang="0">
                    <a:pos x="5740" y="18"/>
                  </a:cxn>
                  <a:cxn ang="0">
                    <a:pos x="5740" y="0"/>
                  </a:cxn>
                  <a:cxn ang="0">
                    <a:pos x="5740" y="0"/>
                  </a:cxn>
                </a:cxnLst>
                <a:rect l="0" t="0" r="r" b="b"/>
                <a:pathLst>
                  <a:path w="5740" h="18">
                    <a:moveTo>
                      <a:pt x="5740" y="0"/>
                    </a:moveTo>
                    <a:lnTo>
                      <a:pt x="0" y="0"/>
                    </a:lnTo>
                    <a:lnTo>
                      <a:pt x="0" y="18"/>
                    </a:lnTo>
                    <a:lnTo>
                      <a:pt x="5740" y="18"/>
                    </a:lnTo>
                    <a:lnTo>
                      <a:pt x="5740" y="0"/>
                    </a:lnTo>
                    <a:lnTo>
                      <a:pt x="5740" y="0"/>
                    </a:lnTo>
                    <a:close/>
                  </a:path>
                </a:pathLst>
              </a:custGeom>
              <a:gradFill rotWithShape="0">
                <a:gsLst>
                  <a:gs pos="0">
                    <a:schemeClr val="bg2">
                      <a:gamma/>
                      <a:shade val="81961"/>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102" name="Group 30"/>
              <p:cNvGrpSpPr/>
              <p:nvPr userDrawn="1"/>
            </p:nvGrpSpPr>
            <p:grpSpPr>
              <a:xfrm>
                <a:off x="0" y="0"/>
                <a:ext cx="5758" cy="1045"/>
                <a:chOff x="0" y="0"/>
                <a:chExt cx="5758" cy="1045"/>
              </a:xfrm>
            </p:grpSpPr>
            <p:sp>
              <p:nvSpPr>
                <p:cNvPr id="4127" name="Freeform 31"/>
                <p:cNvSpPr/>
                <p:nvPr/>
              </p:nvSpPr>
              <p:spPr bwMode="hidden">
                <a:xfrm>
                  <a:off x="2849" y="0"/>
                  <a:ext cx="42" cy="1045"/>
                </a:xfrm>
                <a:custGeom>
                  <a:avLst/>
                  <a:gdLst/>
                  <a:ahLst/>
                  <a:cxnLst>
                    <a:cxn ang="0">
                      <a:pos x="18" y="1043"/>
                    </a:cxn>
                    <a:cxn ang="0">
                      <a:pos x="42" y="1043"/>
                    </a:cxn>
                    <a:cxn ang="0">
                      <a:pos x="42" y="0"/>
                    </a:cxn>
                    <a:cxn ang="0">
                      <a:pos x="0" y="0"/>
                    </a:cxn>
                    <a:cxn ang="0">
                      <a:pos x="0" y="1043"/>
                    </a:cxn>
                    <a:cxn ang="0">
                      <a:pos x="18" y="1043"/>
                    </a:cxn>
                    <a:cxn ang="0">
                      <a:pos x="18" y="1043"/>
                    </a:cxn>
                  </a:cxnLst>
                  <a:rect l="0" t="0" r="r" b="b"/>
                  <a:pathLst>
                    <a:path w="42" h="1043">
                      <a:moveTo>
                        <a:pt x="18" y="1043"/>
                      </a:moveTo>
                      <a:lnTo>
                        <a:pt x="42" y="1043"/>
                      </a:lnTo>
                      <a:lnTo>
                        <a:pt x="42" y="0"/>
                      </a:lnTo>
                      <a:lnTo>
                        <a:pt x="0"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8" name="Freeform 32"/>
                <p:cNvSpPr/>
                <p:nvPr/>
              </p:nvSpPr>
              <p:spPr bwMode="hidden">
                <a:xfrm>
                  <a:off x="2400" y="0"/>
                  <a:ext cx="155" cy="1045"/>
                </a:xfrm>
                <a:custGeom>
                  <a:avLst/>
                  <a:gdLst/>
                  <a:ahLst/>
                  <a:cxnLst>
                    <a:cxn ang="0">
                      <a:pos x="131" y="1043"/>
                    </a:cxn>
                    <a:cxn ang="0">
                      <a:pos x="155" y="1043"/>
                    </a:cxn>
                    <a:cxn ang="0">
                      <a:pos x="42" y="0"/>
                    </a:cxn>
                    <a:cxn ang="0">
                      <a:pos x="0" y="0"/>
                    </a:cxn>
                    <a:cxn ang="0">
                      <a:pos x="113" y="1043"/>
                    </a:cxn>
                    <a:cxn ang="0">
                      <a:pos x="131" y="1043"/>
                    </a:cxn>
                    <a:cxn ang="0">
                      <a:pos x="131" y="1043"/>
                    </a:cxn>
                  </a:cxnLst>
                  <a:rect l="0" t="0" r="r" b="b"/>
                  <a:pathLst>
                    <a:path w="155" h="1043">
                      <a:moveTo>
                        <a:pt x="131" y="1043"/>
                      </a:moveTo>
                      <a:lnTo>
                        <a:pt x="155" y="1043"/>
                      </a:lnTo>
                      <a:lnTo>
                        <a:pt x="42" y="0"/>
                      </a:lnTo>
                      <a:lnTo>
                        <a:pt x="0" y="0"/>
                      </a:lnTo>
                      <a:lnTo>
                        <a:pt x="113" y="1043"/>
                      </a:lnTo>
                      <a:lnTo>
                        <a:pt x="131" y="1043"/>
                      </a:lnTo>
                      <a:lnTo>
                        <a:pt x="13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29" name="Freeform 33"/>
                <p:cNvSpPr/>
                <p:nvPr/>
              </p:nvSpPr>
              <p:spPr bwMode="hidden">
                <a:xfrm>
                  <a:off x="1967" y="0"/>
                  <a:ext cx="240" cy="1045"/>
                </a:xfrm>
                <a:custGeom>
                  <a:avLst/>
                  <a:gdLst/>
                  <a:ahLst/>
                  <a:cxnLst>
                    <a:cxn ang="0">
                      <a:pos x="221" y="1043"/>
                    </a:cxn>
                    <a:cxn ang="0">
                      <a:pos x="239" y="1043"/>
                    </a:cxn>
                    <a:cxn ang="0">
                      <a:pos x="36" y="0"/>
                    </a:cxn>
                    <a:cxn ang="0">
                      <a:pos x="0" y="0"/>
                    </a:cxn>
                    <a:cxn ang="0">
                      <a:pos x="203" y="1043"/>
                    </a:cxn>
                    <a:cxn ang="0">
                      <a:pos x="221" y="1043"/>
                    </a:cxn>
                    <a:cxn ang="0">
                      <a:pos x="221" y="1043"/>
                    </a:cxn>
                  </a:cxnLst>
                  <a:rect l="0" t="0" r="r" b="b"/>
                  <a:pathLst>
                    <a:path w="239" h="1043">
                      <a:moveTo>
                        <a:pt x="221" y="1043"/>
                      </a:moveTo>
                      <a:lnTo>
                        <a:pt x="239" y="1043"/>
                      </a:lnTo>
                      <a:lnTo>
                        <a:pt x="36" y="0"/>
                      </a:lnTo>
                      <a:lnTo>
                        <a:pt x="0" y="0"/>
                      </a:lnTo>
                      <a:lnTo>
                        <a:pt x="203" y="1043"/>
                      </a:lnTo>
                      <a:lnTo>
                        <a:pt x="221" y="1043"/>
                      </a:lnTo>
                      <a:lnTo>
                        <a:pt x="221"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0" name="Freeform 34"/>
                <p:cNvSpPr/>
                <p:nvPr/>
              </p:nvSpPr>
              <p:spPr bwMode="hidden">
                <a:xfrm>
                  <a:off x="1554" y="0"/>
                  <a:ext cx="353" cy="1045"/>
                </a:xfrm>
                <a:custGeom>
                  <a:avLst/>
                  <a:gdLst/>
                  <a:ahLst/>
                  <a:cxnLst>
                    <a:cxn ang="0">
                      <a:pos x="334" y="1043"/>
                    </a:cxn>
                    <a:cxn ang="0">
                      <a:pos x="352" y="1043"/>
                    </a:cxn>
                    <a:cxn ang="0">
                      <a:pos x="41" y="0"/>
                    </a:cxn>
                    <a:cxn ang="0">
                      <a:pos x="0" y="0"/>
                    </a:cxn>
                    <a:cxn ang="0">
                      <a:pos x="311" y="1043"/>
                    </a:cxn>
                    <a:cxn ang="0">
                      <a:pos x="334" y="1043"/>
                    </a:cxn>
                    <a:cxn ang="0">
                      <a:pos x="334" y="1043"/>
                    </a:cxn>
                  </a:cxnLst>
                  <a:rect l="0" t="0" r="r" b="b"/>
                  <a:pathLst>
                    <a:path w="352" h="1043">
                      <a:moveTo>
                        <a:pt x="334" y="1043"/>
                      </a:moveTo>
                      <a:lnTo>
                        <a:pt x="352" y="1043"/>
                      </a:lnTo>
                      <a:lnTo>
                        <a:pt x="41" y="0"/>
                      </a:lnTo>
                      <a:lnTo>
                        <a:pt x="0" y="0"/>
                      </a:lnTo>
                      <a:lnTo>
                        <a:pt x="311" y="1043"/>
                      </a:lnTo>
                      <a:lnTo>
                        <a:pt x="334" y="1043"/>
                      </a:lnTo>
                      <a:lnTo>
                        <a:pt x="33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1" name="Freeform 35"/>
                <p:cNvSpPr/>
                <p:nvPr/>
              </p:nvSpPr>
              <p:spPr bwMode="hidden">
                <a:xfrm>
                  <a:off x="1134" y="0"/>
                  <a:ext cx="450" cy="1045"/>
                </a:xfrm>
                <a:custGeom>
                  <a:avLst/>
                  <a:gdLst/>
                  <a:ahLst/>
                  <a:cxnLst>
                    <a:cxn ang="0">
                      <a:pos x="425" y="1043"/>
                    </a:cxn>
                    <a:cxn ang="0">
                      <a:pos x="449" y="1043"/>
                    </a:cxn>
                    <a:cxn ang="0">
                      <a:pos x="42" y="0"/>
                    </a:cxn>
                    <a:cxn ang="0">
                      <a:pos x="0" y="0"/>
                    </a:cxn>
                    <a:cxn ang="0">
                      <a:pos x="407" y="1043"/>
                    </a:cxn>
                    <a:cxn ang="0">
                      <a:pos x="425" y="1043"/>
                    </a:cxn>
                    <a:cxn ang="0">
                      <a:pos x="425" y="1043"/>
                    </a:cxn>
                  </a:cxnLst>
                  <a:rect l="0" t="0" r="r" b="b"/>
                  <a:pathLst>
                    <a:path w="449" h="1043">
                      <a:moveTo>
                        <a:pt x="425" y="1043"/>
                      </a:moveTo>
                      <a:lnTo>
                        <a:pt x="449" y="1043"/>
                      </a:lnTo>
                      <a:lnTo>
                        <a:pt x="42" y="0"/>
                      </a:lnTo>
                      <a:lnTo>
                        <a:pt x="0" y="0"/>
                      </a:lnTo>
                      <a:lnTo>
                        <a:pt x="407" y="1043"/>
                      </a:lnTo>
                      <a:lnTo>
                        <a:pt x="425" y="1043"/>
                      </a:lnTo>
                      <a:lnTo>
                        <a:pt x="425"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2" name="Freeform 36"/>
                <p:cNvSpPr/>
                <p:nvPr/>
              </p:nvSpPr>
              <p:spPr bwMode="hidden">
                <a:xfrm>
                  <a:off x="714" y="0"/>
                  <a:ext cx="540" cy="1045"/>
                </a:xfrm>
                <a:custGeom>
                  <a:avLst/>
                  <a:gdLst/>
                  <a:ahLst/>
                  <a:cxnLst>
                    <a:cxn ang="0">
                      <a:pos x="520" y="1043"/>
                    </a:cxn>
                    <a:cxn ang="0">
                      <a:pos x="538" y="1043"/>
                    </a:cxn>
                    <a:cxn ang="0">
                      <a:pos x="41" y="0"/>
                    </a:cxn>
                    <a:cxn ang="0">
                      <a:pos x="0" y="0"/>
                    </a:cxn>
                    <a:cxn ang="0">
                      <a:pos x="496" y="1043"/>
                    </a:cxn>
                    <a:cxn ang="0">
                      <a:pos x="520" y="1043"/>
                    </a:cxn>
                    <a:cxn ang="0">
                      <a:pos x="520" y="1043"/>
                    </a:cxn>
                  </a:cxnLst>
                  <a:rect l="0" t="0" r="r" b="b"/>
                  <a:pathLst>
                    <a:path w="538" h="1043">
                      <a:moveTo>
                        <a:pt x="520" y="1043"/>
                      </a:moveTo>
                      <a:lnTo>
                        <a:pt x="538" y="1043"/>
                      </a:lnTo>
                      <a:lnTo>
                        <a:pt x="41" y="0"/>
                      </a:lnTo>
                      <a:lnTo>
                        <a:pt x="0" y="0"/>
                      </a:lnTo>
                      <a:lnTo>
                        <a:pt x="496" y="1043"/>
                      </a:lnTo>
                      <a:lnTo>
                        <a:pt x="520" y="1043"/>
                      </a:lnTo>
                      <a:lnTo>
                        <a:pt x="520"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3" name="Freeform 37"/>
                <p:cNvSpPr/>
                <p:nvPr/>
              </p:nvSpPr>
              <p:spPr bwMode="hidden">
                <a:xfrm>
                  <a:off x="306" y="0"/>
                  <a:ext cx="642" cy="1045"/>
                </a:xfrm>
                <a:custGeom>
                  <a:avLst/>
                  <a:gdLst/>
                  <a:ahLst/>
                  <a:cxnLst>
                    <a:cxn ang="0">
                      <a:pos x="622" y="1043"/>
                    </a:cxn>
                    <a:cxn ang="0">
                      <a:pos x="640" y="1043"/>
                    </a:cxn>
                    <a:cxn ang="0">
                      <a:pos x="48" y="0"/>
                    </a:cxn>
                    <a:cxn ang="0">
                      <a:pos x="0" y="0"/>
                    </a:cxn>
                    <a:cxn ang="0">
                      <a:pos x="598" y="1043"/>
                    </a:cxn>
                    <a:cxn ang="0">
                      <a:pos x="622" y="1043"/>
                    </a:cxn>
                    <a:cxn ang="0">
                      <a:pos x="622" y="1043"/>
                    </a:cxn>
                  </a:cxnLst>
                  <a:rect l="0" t="0" r="r" b="b"/>
                  <a:pathLst>
                    <a:path w="640" h="1043">
                      <a:moveTo>
                        <a:pt x="622" y="1043"/>
                      </a:moveTo>
                      <a:lnTo>
                        <a:pt x="640" y="1043"/>
                      </a:lnTo>
                      <a:lnTo>
                        <a:pt x="48" y="0"/>
                      </a:lnTo>
                      <a:lnTo>
                        <a:pt x="0" y="0"/>
                      </a:lnTo>
                      <a:lnTo>
                        <a:pt x="598" y="1043"/>
                      </a:lnTo>
                      <a:lnTo>
                        <a:pt x="622" y="1043"/>
                      </a:lnTo>
                      <a:lnTo>
                        <a:pt x="622"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4" name="Freeform 38"/>
                <p:cNvSpPr/>
                <p:nvPr/>
              </p:nvSpPr>
              <p:spPr bwMode="hidden">
                <a:xfrm>
                  <a:off x="0" y="108"/>
                  <a:ext cx="630" cy="937"/>
                </a:xfrm>
                <a:custGeom>
                  <a:avLst/>
                  <a:gdLst/>
                  <a:ahLst/>
                  <a:cxnLst>
                    <a:cxn ang="0">
                      <a:pos x="604" y="935"/>
                    </a:cxn>
                    <a:cxn ang="0">
                      <a:pos x="628" y="935"/>
                    </a:cxn>
                    <a:cxn ang="0">
                      <a:pos x="0" y="0"/>
                    </a:cxn>
                    <a:cxn ang="0">
                      <a:pos x="0" y="66"/>
                    </a:cxn>
                    <a:cxn ang="0">
                      <a:pos x="580" y="935"/>
                    </a:cxn>
                    <a:cxn ang="0">
                      <a:pos x="604" y="935"/>
                    </a:cxn>
                    <a:cxn ang="0">
                      <a:pos x="604" y="935"/>
                    </a:cxn>
                  </a:cxnLst>
                  <a:rect l="0" t="0" r="r" b="b"/>
                  <a:pathLst>
                    <a:path w="628" h="935">
                      <a:moveTo>
                        <a:pt x="604" y="935"/>
                      </a:moveTo>
                      <a:lnTo>
                        <a:pt x="628" y="935"/>
                      </a:lnTo>
                      <a:lnTo>
                        <a:pt x="0" y="0"/>
                      </a:lnTo>
                      <a:lnTo>
                        <a:pt x="0" y="66"/>
                      </a:lnTo>
                      <a:lnTo>
                        <a:pt x="580" y="935"/>
                      </a:lnTo>
                      <a:lnTo>
                        <a:pt x="604" y="935"/>
                      </a:lnTo>
                      <a:lnTo>
                        <a:pt x="604" y="93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5" name="Freeform 39"/>
                <p:cNvSpPr/>
                <p:nvPr/>
              </p:nvSpPr>
              <p:spPr bwMode="hidden">
                <a:xfrm>
                  <a:off x="3191" y="0"/>
                  <a:ext cx="155" cy="1045"/>
                </a:xfrm>
                <a:custGeom>
                  <a:avLst/>
                  <a:gdLst/>
                  <a:ahLst/>
                  <a:cxnLst>
                    <a:cxn ang="0">
                      <a:pos x="18" y="1043"/>
                    </a:cxn>
                    <a:cxn ang="0">
                      <a:pos x="42" y="1043"/>
                    </a:cxn>
                    <a:cxn ang="0">
                      <a:pos x="155" y="0"/>
                    </a:cxn>
                    <a:cxn ang="0">
                      <a:pos x="114" y="0"/>
                    </a:cxn>
                    <a:cxn ang="0">
                      <a:pos x="0" y="1043"/>
                    </a:cxn>
                    <a:cxn ang="0">
                      <a:pos x="18" y="1043"/>
                    </a:cxn>
                    <a:cxn ang="0">
                      <a:pos x="18" y="1043"/>
                    </a:cxn>
                  </a:cxnLst>
                  <a:rect l="0" t="0" r="r" b="b"/>
                  <a:pathLst>
                    <a:path w="155" h="1043">
                      <a:moveTo>
                        <a:pt x="18" y="1043"/>
                      </a:moveTo>
                      <a:lnTo>
                        <a:pt x="42" y="1043"/>
                      </a:lnTo>
                      <a:lnTo>
                        <a:pt x="155" y="0"/>
                      </a:lnTo>
                      <a:lnTo>
                        <a:pt x="114"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6" name="Freeform 40"/>
                <p:cNvSpPr/>
                <p:nvPr/>
              </p:nvSpPr>
              <p:spPr bwMode="hidden">
                <a:xfrm>
                  <a:off x="3533" y="0"/>
                  <a:ext cx="240" cy="1045"/>
                </a:xfrm>
                <a:custGeom>
                  <a:avLst/>
                  <a:gdLst/>
                  <a:ahLst/>
                  <a:cxnLst>
                    <a:cxn ang="0">
                      <a:pos x="18" y="1043"/>
                    </a:cxn>
                    <a:cxn ang="0">
                      <a:pos x="36" y="1043"/>
                    </a:cxn>
                    <a:cxn ang="0">
                      <a:pos x="239" y="0"/>
                    </a:cxn>
                    <a:cxn ang="0">
                      <a:pos x="203" y="0"/>
                    </a:cxn>
                    <a:cxn ang="0">
                      <a:pos x="0" y="1043"/>
                    </a:cxn>
                    <a:cxn ang="0">
                      <a:pos x="18" y="1043"/>
                    </a:cxn>
                    <a:cxn ang="0">
                      <a:pos x="18" y="1043"/>
                    </a:cxn>
                  </a:cxnLst>
                  <a:rect l="0" t="0" r="r" b="b"/>
                  <a:pathLst>
                    <a:path w="239" h="1043">
                      <a:moveTo>
                        <a:pt x="18" y="1043"/>
                      </a:moveTo>
                      <a:lnTo>
                        <a:pt x="36" y="1043"/>
                      </a:lnTo>
                      <a:lnTo>
                        <a:pt x="239" y="0"/>
                      </a:lnTo>
                      <a:lnTo>
                        <a:pt x="203"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7" name="Freeform 41"/>
                <p:cNvSpPr/>
                <p:nvPr/>
              </p:nvSpPr>
              <p:spPr bwMode="hidden">
                <a:xfrm>
                  <a:off x="3821" y="0"/>
                  <a:ext cx="359" cy="1045"/>
                </a:xfrm>
                <a:custGeom>
                  <a:avLst/>
                  <a:gdLst/>
                  <a:ahLst/>
                  <a:cxnLst>
                    <a:cxn ang="0">
                      <a:pos x="24" y="1043"/>
                    </a:cxn>
                    <a:cxn ang="0">
                      <a:pos x="42" y="1043"/>
                    </a:cxn>
                    <a:cxn ang="0">
                      <a:pos x="358" y="0"/>
                    </a:cxn>
                    <a:cxn ang="0">
                      <a:pos x="317" y="0"/>
                    </a:cxn>
                    <a:cxn ang="0">
                      <a:pos x="0" y="1043"/>
                    </a:cxn>
                    <a:cxn ang="0">
                      <a:pos x="24" y="1043"/>
                    </a:cxn>
                    <a:cxn ang="0">
                      <a:pos x="24" y="1043"/>
                    </a:cxn>
                  </a:cxnLst>
                  <a:rect l="0" t="0" r="r" b="b"/>
                  <a:pathLst>
                    <a:path w="358" h="1043">
                      <a:moveTo>
                        <a:pt x="24" y="1043"/>
                      </a:moveTo>
                      <a:lnTo>
                        <a:pt x="42" y="1043"/>
                      </a:lnTo>
                      <a:lnTo>
                        <a:pt x="358" y="0"/>
                      </a:lnTo>
                      <a:lnTo>
                        <a:pt x="317" y="0"/>
                      </a:lnTo>
                      <a:lnTo>
                        <a:pt x="0" y="1043"/>
                      </a:lnTo>
                      <a:lnTo>
                        <a:pt x="24" y="1043"/>
                      </a:lnTo>
                      <a:lnTo>
                        <a:pt x="24"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8" name="Freeform 42"/>
                <p:cNvSpPr/>
                <p:nvPr/>
              </p:nvSpPr>
              <p:spPr bwMode="hidden">
                <a:xfrm>
                  <a:off x="4139" y="0"/>
                  <a:ext cx="449" cy="1045"/>
                </a:xfrm>
                <a:custGeom>
                  <a:avLst/>
                  <a:gdLst/>
                  <a:ahLst/>
                  <a:cxnLst>
                    <a:cxn ang="0">
                      <a:pos x="18" y="1043"/>
                    </a:cxn>
                    <a:cxn ang="0">
                      <a:pos x="41" y="1043"/>
                    </a:cxn>
                    <a:cxn ang="0">
                      <a:pos x="448" y="0"/>
                    </a:cxn>
                    <a:cxn ang="0">
                      <a:pos x="406" y="0"/>
                    </a:cxn>
                    <a:cxn ang="0">
                      <a:pos x="0" y="1043"/>
                    </a:cxn>
                    <a:cxn ang="0">
                      <a:pos x="18" y="1043"/>
                    </a:cxn>
                    <a:cxn ang="0">
                      <a:pos x="18" y="1043"/>
                    </a:cxn>
                  </a:cxnLst>
                  <a:rect l="0" t="0" r="r" b="b"/>
                  <a:pathLst>
                    <a:path w="448" h="1043">
                      <a:moveTo>
                        <a:pt x="18" y="1043"/>
                      </a:moveTo>
                      <a:lnTo>
                        <a:pt x="41" y="1043"/>
                      </a:lnTo>
                      <a:lnTo>
                        <a:pt x="448" y="0"/>
                      </a:lnTo>
                      <a:lnTo>
                        <a:pt x="406"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39" name="Freeform 43"/>
                <p:cNvSpPr/>
                <p:nvPr/>
              </p:nvSpPr>
              <p:spPr bwMode="hidden">
                <a:xfrm>
                  <a:off x="4480" y="0"/>
                  <a:ext cx="541" cy="1045"/>
                </a:xfrm>
                <a:custGeom>
                  <a:avLst/>
                  <a:gdLst/>
                  <a:ahLst/>
                  <a:cxnLst>
                    <a:cxn ang="0">
                      <a:pos x="18" y="1043"/>
                    </a:cxn>
                    <a:cxn ang="0">
                      <a:pos x="42" y="1043"/>
                    </a:cxn>
                    <a:cxn ang="0">
                      <a:pos x="539" y="0"/>
                    </a:cxn>
                    <a:cxn ang="0">
                      <a:pos x="497" y="0"/>
                    </a:cxn>
                    <a:cxn ang="0">
                      <a:pos x="0" y="1043"/>
                    </a:cxn>
                    <a:cxn ang="0">
                      <a:pos x="18" y="1043"/>
                    </a:cxn>
                    <a:cxn ang="0">
                      <a:pos x="18" y="1043"/>
                    </a:cxn>
                  </a:cxnLst>
                  <a:rect l="0" t="0" r="r" b="b"/>
                  <a:pathLst>
                    <a:path w="539" h="1043">
                      <a:moveTo>
                        <a:pt x="18" y="1043"/>
                      </a:moveTo>
                      <a:lnTo>
                        <a:pt x="42" y="1043"/>
                      </a:lnTo>
                      <a:lnTo>
                        <a:pt x="539" y="0"/>
                      </a:lnTo>
                      <a:lnTo>
                        <a:pt x="497"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0" name="Freeform 44"/>
                <p:cNvSpPr/>
                <p:nvPr/>
              </p:nvSpPr>
              <p:spPr bwMode="hidden">
                <a:xfrm>
                  <a:off x="4768" y="0"/>
                  <a:ext cx="642" cy="1045"/>
                </a:xfrm>
                <a:custGeom>
                  <a:avLst/>
                  <a:gdLst/>
                  <a:ahLst/>
                  <a:cxnLst>
                    <a:cxn ang="0">
                      <a:pos x="18" y="1043"/>
                    </a:cxn>
                    <a:cxn ang="0">
                      <a:pos x="42" y="1043"/>
                    </a:cxn>
                    <a:cxn ang="0">
                      <a:pos x="640" y="0"/>
                    </a:cxn>
                    <a:cxn ang="0">
                      <a:pos x="592" y="0"/>
                    </a:cxn>
                    <a:cxn ang="0">
                      <a:pos x="0" y="1043"/>
                    </a:cxn>
                    <a:cxn ang="0">
                      <a:pos x="18" y="1043"/>
                    </a:cxn>
                    <a:cxn ang="0">
                      <a:pos x="18" y="1043"/>
                    </a:cxn>
                  </a:cxnLst>
                  <a:rect l="0" t="0" r="r" b="b"/>
                  <a:pathLst>
                    <a:path w="640" h="1043">
                      <a:moveTo>
                        <a:pt x="18" y="1043"/>
                      </a:moveTo>
                      <a:lnTo>
                        <a:pt x="42" y="1043"/>
                      </a:lnTo>
                      <a:lnTo>
                        <a:pt x="640" y="0"/>
                      </a:lnTo>
                      <a:lnTo>
                        <a:pt x="592" y="0"/>
                      </a:lnTo>
                      <a:lnTo>
                        <a:pt x="0" y="1043"/>
                      </a:lnTo>
                      <a:lnTo>
                        <a:pt x="18" y="1043"/>
                      </a:lnTo>
                      <a:lnTo>
                        <a:pt x="18" y="1043"/>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1" name="Freeform 45"/>
                <p:cNvSpPr/>
                <p:nvPr/>
              </p:nvSpPr>
              <p:spPr bwMode="hidden">
                <a:xfrm>
                  <a:off x="5086" y="48"/>
                  <a:ext cx="672" cy="997"/>
                </a:xfrm>
                <a:custGeom>
                  <a:avLst/>
                  <a:gdLst/>
                  <a:ahLst/>
                  <a:cxnLst>
                    <a:cxn ang="0">
                      <a:pos x="24" y="995"/>
                    </a:cxn>
                    <a:cxn ang="0">
                      <a:pos x="48" y="995"/>
                    </a:cxn>
                    <a:cxn ang="0">
                      <a:pos x="670" y="72"/>
                    </a:cxn>
                    <a:cxn ang="0">
                      <a:pos x="670" y="0"/>
                    </a:cxn>
                    <a:cxn ang="0">
                      <a:pos x="0" y="995"/>
                    </a:cxn>
                    <a:cxn ang="0">
                      <a:pos x="24" y="995"/>
                    </a:cxn>
                    <a:cxn ang="0">
                      <a:pos x="24" y="995"/>
                    </a:cxn>
                  </a:cxnLst>
                  <a:rect l="0" t="0" r="r" b="b"/>
                  <a:pathLst>
                    <a:path w="670" h="995">
                      <a:moveTo>
                        <a:pt x="24" y="995"/>
                      </a:moveTo>
                      <a:lnTo>
                        <a:pt x="48" y="995"/>
                      </a:lnTo>
                      <a:lnTo>
                        <a:pt x="670" y="72"/>
                      </a:lnTo>
                      <a:lnTo>
                        <a:pt x="670" y="0"/>
                      </a:lnTo>
                      <a:lnTo>
                        <a:pt x="0" y="995"/>
                      </a:lnTo>
                      <a:lnTo>
                        <a:pt x="24" y="995"/>
                      </a:lnTo>
                      <a:lnTo>
                        <a:pt x="24" y="995"/>
                      </a:lnTo>
                      <a:close/>
                    </a:path>
                  </a:pathLst>
                </a:custGeom>
                <a:gradFill rotWithShape="0">
                  <a:gsLst>
                    <a:gs pos="0">
                      <a:schemeClr val="bg2"/>
                    </a:gs>
                    <a:gs pos="100000">
                      <a:schemeClr val="bg2">
                        <a:gamma/>
                        <a:shade val="69804"/>
                        <a:invGamma/>
                      </a:schemeClr>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118" name="Group 46"/>
              <p:cNvGrpSpPr/>
              <p:nvPr userDrawn="1"/>
            </p:nvGrpSpPr>
            <p:grpSpPr>
              <a:xfrm>
                <a:off x="0" y="558"/>
                <a:ext cx="5758" cy="487"/>
                <a:chOff x="0" y="558"/>
                <a:chExt cx="5758" cy="487"/>
              </a:xfrm>
            </p:grpSpPr>
            <p:sp>
              <p:nvSpPr>
                <p:cNvPr id="1071" name="Freeform 47"/>
                <p:cNvSpPr>
                  <a:spLocks noChangeArrowheads="1"/>
                </p:cNvSpPr>
                <p:nvPr/>
              </p:nvSpPr>
              <p:spPr bwMode="auto">
                <a:xfrm>
                  <a:off x="0" y="618"/>
                  <a:ext cx="306" cy="427"/>
                </a:xfrm>
                <a:custGeom>
                  <a:avLst/>
                  <a:gdLst/>
                  <a:ahLst/>
                  <a:cxnLst>
                    <a:cxn ang="0">
                      <a:pos x="281" y="426"/>
                    </a:cxn>
                    <a:cxn ang="0">
                      <a:pos x="305" y="426"/>
                    </a:cxn>
                    <a:cxn ang="0">
                      <a:pos x="0" y="0"/>
                    </a:cxn>
                    <a:cxn ang="0">
                      <a:pos x="0" y="66"/>
                    </a:cxn>
                    <a:cxn ang="0">
                      <a:pos x="251" y="426"/>
                    </a:cxn>
                    <a:cxn ang="0">
                      <a:pos x="281" y="426"/>
                    </a:cxn>
                  </a:cxnLst>
                  <a:rect l="0" t="0" r="r" b="b"/>
                  <a:pathLst>
                    <a:path w="305" h="426">
                      <a:moveTo>
                        <a:pt x="281" y="426"/>
                      </a:moveTo>
                      <a:lnTo>
                        <a:pt x="305" y="426"/>
                      </a:lnTo>
                      <a:lnTo>
                        <a:pt x="0" y="0"/>
                      </a:lnTo>
                      <a:lnTo>
                        <a:pt x="0" y="66"/>
                      </a:lnTo>
                      <a:lnTo>
                        <a:pt x="251" y="426"/>
                      </a:lnTo>
                      <a:lnTo>
                        <a:pt x="281" y="42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2" name="Freeform 48"/>
                <p:cNvSpPr>
                  <a:spLocks noChangeArrowheads="1"/>
                </p:cNvSpPr>
                <p:nvPr/>
              </p:nvSpPr>
              <p:spPr bwMode="auto">
                <a:xfrm>
                  <a:off x="5410" y="558"/>
                  <a:ext cx="348" cy="487"/>
                </a:xfrm>
                <a:custGeom>
                  <a:avLst/>
                  <a:gdLst/>
                  <a:ahLst/>
                  <a:cxnLst>
                    <a:cxn ang="0">
                      <a:pos x="24" y="486"/>
                    </a:cxn>
                    <a:cxn ang="0">
                      <a:pos x="48" y="486"/>
                    </a:cxn>
                    <a:cxn ang="0">
                      <a:pos x="347" y="72"/>
                    </a:cxn>
                    <a:cxn ang="0">
                      <a:pos x="347" y="0"/>
                    </a:cxn>
                    <a:cxn ang="0">
                      <a:pos x="0" y="486"/>
                    </a:cxn>
                    <a:cxn ang="0">
                      <a:pos x="24" y="486"/>
                    </a:cxn>
                  </a:cxnLst>
                  <a:rect l="0" t="0" r="r" b="b"/>
                  <a:pathLst>
                    <a:path w="347" h="486">
                      <a:moveTo>
                        <a:pt x="24" y="486"/>
                      </a:moveTo>
                      <a:lnTo>
                        <a:pt x="48" y="486"/>
                      </a:lnTo>
                      <a:lnTo>
                        <a:pt x="347" y="72"/>
                      </a:lnTo>
                      <a:lnTo>
                        <a:pt x="347" y="0"/>
                      </a:lnTo>
                      <a:lnTo>
                        <a:pt x="0" y="486"/>
                      </a:lnTo>
                      <a:lnTo>
                        <a:pt x="24" y="486"/>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3121" name="Group 49"/>
              <p:cNvGrpSpPr/>
              <p:nvPr userDrawn="1"/>
            </p:nvGrpSpPr>
            <p:grpSpPr>
              <a:xfrm>
                <a:off x="264" y="1039"/>
                <a:ext cx="5200" cy="3280"/>
                <a:chOff x="264" y="1039"/>
                <a:chExt cx="5200" cy="3280"/>
              </a:xfrm>
            </p:grpSpPr>
            <p:sp>
              <p:nvSpPr>
                <p:cNvPr id="4146" name="Freeform 50"/>
                <p:cNvSpPr/>
                <p:nvPr/>
              </p:nvSpPr>
              <p:spPr bwMode="hidden">
                <a:xfrm>
                  <a:off x="2849" y="1039"/>
                  <a:ext cx="42" cy="3280"/>
                </a:xfrm>
                <a:custGeom>
                  <a:avLst/>
                  <a:gdLst/>
                  <a:ahLst/>
                  <a:cxnLst>
                    <a:cxn ang="0">
                      <a:pos x="18" y="0"/>
                    </a:cxn>
                    <a:cxn ang="0">
                      <a:pos x="0" y="0"/>
                    </a:cxn>
                    <a:cxn ang="0">
                      <a:pos x="0" y="3273"/>
                    </a:cxn>
                    <a:cxn ang="0">
                      <a:pos x="42" y="3273"/>
                    </a:cxn>
                    <a:cxn ang="0">
                      <a:pos x="42" y="0"/>
                    </a:cxn>
                    <a:cxn ang="0">
                      <a:pos x="18" y="0"/>
                    </a:cxn>
                    <a:cxn ang="0">
                      <a:pos x="18" y="0"/>
                    </a:cxn>
                  </a:cxnLst>
                  <a:rect l="0" t="0" r="r" b="b"/>
                  <a:pathLst>
                    <a:path w="42" h="3273">
                      <a:moveTo>
                        <a:pt x="18" y="0"/>
                      </a:moveTo>
                      <a:lnTo>
                        <a:pt x="0" y="0"/>
                      </a:lnTo>
                      <a:lnTo>
                        <a:pt x="0" y="3273"/>
                      </a:lnTo>
                      <a:lnTo>
                        <a:pt x="42"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7" name="Freeform 51"/>
                <p:cNvSpPr/>
                <p:nvPr/>
              </p:nvSpPr>
              <p:spPr bwMode="hidden">
                <a:xfrm>
                  <a:off x="2154" y="1039"/>
                  <a:ext cx="401" cy="3280"/>
                </a:xfrm>
                <a:custGeom>
                  <a:avLst/>
                  <a:gdLst/>
                  <a:ahLst/>
                  <a:cxnLst>
                    <a:cxn ang="0">
                      <a:pos x="376" y="0"/>
                    </a:cxn>
                    <a:cxn ang="0">
                      <a:pos x="358" y="0"/>
                    </a:cxn>
                    <a:cxn ang="0">
                      <a:pos x="0" y="3273"/>
                    </a:cxn>
                    <a:cxn ang="0">
                      <a:pos x="41" y="3273"/>
                    </a:cxn>
                    <a:cxn ang="0">
                      <a:pos x="400" y="0"/>
                    </a:cxn>
                    <a:cxn ang="0">
                      <a:pos x="376" y="0"/>
                    </a:cxn>
                    <a:cxn ang="0">
                      <a:pos x="376" y="0"/>
                    </a:cxn>
                  </a:cxnLst>
                  <a:rect l="0" t="0" r="r" b="b"/>
                  <a:pathLst>
                    <a:path w="400" h="3273">
                      <a:moveTo>
                        <a:pt x="376" y="0"/>
                      </a:moveTo>
                      <a:lnTo>
                        <a:pt x="358" y="0"/>
                      </a:lnTo>
                      <a:lnTo>
                        <a:pt x="0" y="3273"/>
                      </a:lnTo>
                      <a:lnTo>
                        <a:pt x="41" y="3273"/>
                      </a:lnTo>
                      <a:lnTo>
                        <a:pt x="400" y="0"/>
                      </a:lnTo>
                      <a:lnTo>
                        <a:pt x="376" y="0"/>
                      </a:lnTo>
                      <a:lnTo>
                        <a:pt x="37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8" name="Freeform 52"/>
                <p:cNvSpPr/>
                <p:nvPr/>
              </p:nvSpPr>
              <p:spPr bwMode="hidden">
                <a:xfrm>
                  <a:off x="1530" y="1039"/>
                  <a:ext cx="677" cy="3280"/>
                </a:xfrm>
                <a:custGeom>
                  <a:avLst/>
                  <a:gdLst/>
                  <a:ahLst/>
                  <a:cxnLst>
                    <a:cxn ang="0">
                      <a:pos x="657" y="0"/>
                    </a:cxn>
                    <a:cxn ang="0">
                      <a:pos x="639" y="0"/>
                    </a:cxn>
                    <a:cxn ang="0">
                      <a:pos x="0" y="3273"/>
                    </a:cxn>
                    <a:cxn ang="0">
                      <a:pos x="42" y="3273"/>
                    </a:cxn>
                    <a:cxn ang="0">
                      <a:pos x="675" y="0"/>
                    </a:cxn>
                    <a:cxn ang="0">
                      <a:pos x="657" y="0"/>
                    </a:cxn>
                    <a:cxn ang="0">
                      <a:pos x="657" y="0"/>
                    </a:cxn>
                  </a:cxnLst>
                  <a:rect l="0" t="0" r="r" b="b"/>
                  <a:pathLst>
                    <a:path w="675" h="3273">
                      <a:moveTo>
                        <a:pt x="657" y="0"/>
                      </a:moveTo>
                      <a:lnTo>
                        <a:pt x="639" y="0"/>
                      </a:lnTo>
                      <a:lnTo>
                        <a:pt x="0" y="3273"/>
                      </a:lnTo>
                      <a:lnTo>
                        <a:pt x="42" y="3273"/>
                      </a:lnTo>
                      <a:lnTo>
                        <a:pt x="675" y="0"/>
                      </a:lnTo>
                      <a:lnTo>
                        <a:pt x="657" y="0"/>
                      </a:lnTo>
                      <a:lnTo>
                        <a:pt x="657"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49" name="Freeform 53"/>
                <p:cNvSpPr/>
                <p:nvPr/>
              </p:nvSpPr>
              <p:spPr bwMode="hidden">
                <a:xfrm>
                  <a:off x="876" y="1039"/>
                  <a:ext cx="1031" cy="3280"/>
                </a:xfrm>
                <a:custGeom>
                  <a:avLst/>
                  <a:gdLst/>
                  <a:ahLst/>
                  <a:cxnLst>
                    <a:cxn ang="0">
                      <a:pos x="1013" y="0"/>
                    </a:cxn>
                    <a:cxn ang="0">
                      <a:pos x="990" y="0"/>
                    </a:cxn>
                    <a:cxn ang="0">
                      <a:pos x="0" y="3280"/>
                    </a:cxn>
                    <a:cxn ang="0">
                      <a:pos x="42" y="3280"/>
                    </a:cxn>
                    <a:cxn ang="0">
                      <a:pos x="1031" y="4"/>
                    </a:cxn>
                    <a:cxn ang="0">
                      <a:pos x="1013" y="0"/>
                    </a:cxn>
                    <a:cxn ang="0">
                      <a:pos x="1013" y="0"/>
                    </a:cxn>
                  </a:cxnLst>
                  <a:rect l="0" t="0" r="r" b="b"/>
                  <a:pathLst>
                    <a:path w="1031" h="3280">
                      <a:moveTo>
                        <a:pt x="1013" y="0"/>
                      </a:moveTo>
                      <a:lnTo>
                        <a:pt x="990" y="0"/>
                      </a:lnTo>
                      <a:lnTo>
                        <a:pt x="0" y="3280"/>
                      </a:lnTo>
                      <a:lnTo>
                        <a:pt x="42" y="3280"/>
                      </a:lnTo>
                      <a:lnTo>
                        <a:pt x="1031" y="4"/>
                      </a:lnTo>
                      <a:lnTo>
                        <a:pt x="1013" y="0"/>
                      </a:lnTo>
                      <a:lnTo>
                        <a:pt x="101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0" name="Freeform 54"/>
                <p:cNvSpPr/>
                <p:nvPr/>
              </p:nvSpPr>
              <p:spPr bwMode="hidden">
                <a:xfrm>
                  <a:off x="264" y="1039"/>
                  <a:ext cx="1319" cy="3280"/>
                </a:xfrm>
                <a:custGeom>
                  <a:avLst/>
                  <a:gdLst/>
                  <a:ahLst/>
                  <a:cxnLst>
                    <a:cxn ang="0">
                      <a:pos x="1296" y="0"/>
                    </a:cxn>
                    <a:cxn ang="0">
                      <a:pos x="1278" y="0"/>
                    </a:cxn>
                    <a:cxn ang="0">
                      <a:pos x="0" y="3280"/>
                    </a:cxn>
                    <a:cxn ang="0">
                      <a:pos x="42" y="3280"/>
                    </a:cxn>
                    <a:cxn ang="0">
                      <a:pos x="1319" y="5"/>
                    </a:cxn>
                    <a:cxn ang="0">
                      <a:pos x="1296" y="0"/>
                    </a:cxn>
                    <a:cxn ang="0">
                      <a:pos x="1296" y="0"/>
                    </a:cxn>
                  </a:cxnLst>
                  <a:rect l="0" t="0" r="r" b="b"/>
                  <a:pathLst>
                    <a:path w="1319" h="3280">
                      <a:moveTo>
                        <a:pt x="1296" y="0"/>
                      </a:moveTo>
                      <a:lnTo>
                        <a:pt x="1278" y="0"/>
                      </a:lnTo>
                      <a:lnTo>
                        <a:pt x="0" y="3280"/>
                      </a:lnTo>
                      <a:lnTo>
                        <a:pt x="42" y="3280"/>
                      </a:lnTo>
                      <a:lnTo>
                        <a:pt x="1319" y="5"/>
                      </a:lnTo>
                      <a:lnTo>
                        <a:pt x="1296" y="0"/>
                      </a:lnTo>
                      <a:lnTo>
                        <a:pt x="129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1" name="Freeform 55"/>
                <p:cNvSpPr/>
                <p:nvPr/>
              </p:nvSpPr>
              <p:spPr bwMode="hidden">
                <a:xfrm>
                  <a:off x="3191" y="1039"/>
                  <a:ext cx="402" cy="3280"/>
                </a:xfrm>
                <a:custGeom>
                  <a:avLst/>
                  <a:gdLst/>
                  <a:ahLst/>
                  <a:cxnLst>
                    <a:cxn ang="0">
                      <a:pos x="18" y="0"/>
                    </a:cxn>
                    <a:cxn ang="0">
                      <a:pos x="0" y="0"/>
                    </a:cxn>
                    <a:cxn ang="0">
                      <a:pos x="359" y="3273"/>
                    </a:cxn>
                    <a:cxn ang="0">
                      <a:pos x="401" y="3273"/>
                    </a:cxn>
                    <a:cxn ang="0">
                      <a:pos x="42" y="0"/>
                    </a:cxn>
                    <a:cxn ang="0">
                      <a:pos x="18" y="0"/>
                    </a:cxn>
                    <a:cxn ang="0">
                      <a:pos x="18" y="0"/>
                    </a:cxn>
                  </a:cxnLst>
                  <a:rect l="0" t="0" r="r" b="b"/>
                  <a:pathLst>
                    <a:path w="401" h="3273">
                      <a:moveTo>
                        <a:pt x="18" y="0"/>
                      </a:moveTo>
                      <a:lnTo>
                        <a:pt x="0" y="0"/>
                      </a:lnTo>
                      <a:lnTo>
                        <a:pt x="359" y="3273"/>
                      </a:lnTo>
                      <a:lnTo>
                        <a:pt x="401" y="3273"/>
                      </a:lnTo>
                      <a:lnTo>
                        <a:pt x="42"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2" name="Freeform 56"/>
                <p:cNvSpPr/>
                <p:nvPr/>
              </p:nvSpPr>
              <p:spPr bwMode="hidden">
                <a:xfrm>
                  <a:off x="3533" y="1039"/>
                  <a:ext cx="677" cy="3280"/>
                </a:xfrm>
                <a:custGeom>
                  <a:avLst/>
                  <a:gdLst/>
                  <a:ahLst/>
                  <a:cxnLst>
                    <a:cxn ang="0">
                      <a:pos x="18" y="0"/>
                    </a:cxn>
                    <a:cxn ang="0">
                      <a:pos x="0" y="0"/>
                    </a:cxn>
                    <a:cxn ang="0">
                      <a:pos x="640" y="3273"/>
                    </a:cxn>
                    <a:cxn ang="0">
                      <a:pos x="675" y="3273"/>
                    </a:cxn>
                    <a:cxn ang="0">
                      <a:pos x="36" y="0"/>
                    </a:cxn>
                    <a:cxn ang="0">
                      <a:pos x="18" y="0"/>
                    </a:cxn>
                    <a:cxn ang="0">
                      <a:pos x="18" y="0"/>
                    </a:cxn>
                  </a:cxnLst>
                  <a:rect l="0" t="0" r="r" b="b"/>
                  <a:pathLst>
                    <a:path w="675" h="3273">
                      <a:moveTo>
                        <a:pt x="18" y="0"/>
                      </a:moveTo>
                      <a:lnTo>
                        <a:pt x="0" y="0"/>
                      </a:lnTo>
                      <a:lnTo>
                        <a:pt x="640" y="3273"/>
                      </a:lnTo>
                      <a:lnTo>
                        <a:pt x="675" y="3273"/>
                      </a:lnTo>
                      <a:lnTo>
                        <a:pt x="36" y="0"/>
                      </a:lnTo>
                      <a:lnTo>
                        <a:pt x="18" y="0"/>
                      </a:lnTo>
                      <a:lnTo>
                        <a:pt x="18"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3" name="Freeform 57"/>
                <p:cNvSpPr/>
                <p:nvPr/>
              </p:nvSpPr>
              <p:spPr bwMode="hidden">
                <a:xfrm>
                  <a:off x="3822" y="1039"/>
                  <a:ext cx="1036" cy="3280"/>
                </a:xfrm>
                <a:custGeom>
                  <a:avLst/>
                  <a:gdLst/>
                  <a:ahLst/>
                  <a:cxnLst>
                    <a:cxn ang="0">
                      <a:pos x="23" y="0"/>
                    </a:cxn>
                    <a:cxn ang="0">
                      <a:pos x="0" y="5"/>
                    </a:cxn>
                    <a:cxn ang="0">
                      <a:pos x="994" y="3280"/>
                    </a:cxn>
                    <a:cxn ang="0">
                      <a:pos x="1036" y="3280"/>
                    </a:cxn>
                    <a:cxn ang="0">
                      <a:pos x="41" y="0"/>
                    </a:cxn>
                    <a:cxn ang="0">
                      <a:pos x="23" y="0"/>
                    </a:cxn>
                    <a:cxn ang="0">
                      <a:pos x="23" y="0"/>
                    </a:cxn>
                  </a:cxnLst>
                  <a:rect l="0" t="0" r="r" b="b"/>
                  <a:pathLst>
                    <a:path w="1036" h="3280">
                      <a:moveTo>
                        <a:pt x="23" y="0"/>
                      </a:moveTo>
                      <a:lnTo>
                        <a:pt x="0" y="5"/>
                      </a:lnTo>
                      <a:lnTo>
                        <a:pt x="994" y="3280"/>
                      </a:lnTo>
                      <a:lnTo>
                        <a:pt x="1036" y="3280"/>
                      </a:lnTo>
                      <a:lnTo>
                        <a:pt x="41" y="0"/>
                      </a:lnTo>
                      <a:lnTo>
                        <a:pt x="23" y="0"/>
                      </a:lnTo>
                      <a:lnTo>
                        <a:pt x="23"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4" name="Freeform 58"/>
                <p:cNvSpPr/>
                <p:nvPr/>
              </p:nvSpPr>
              <p:spPr bwMode="hidden">
                <a:xfrm>
                  <a:off x="4137" y="1039"/>
                  <a:ext cx="1327" cy="3280"/>
                </a:xfrm>
                <a:custGeom>
                  <a:avLst/>
                  <a:gdLst/>
                  <a:ahLst/>
                  <a:cxnLst>
                    <a:cxn ang="0">
                      <a:pos x="20" y="0"/>
                    </a:cxn>
                    <a:cxn ang="0">
                      <a:pos x="0" y="7"/>
                    </a:cxn>
                    <a:cxn ang="0">
                      <a:pos x="1285" y="3280"/>
                    </a:cxn>
                    <a:cxn ang="0">
                      <a:pos x="1327" y="3280"/>
                    </a:cxn>
                    <a:cxn ang="0">
                      <a:pos x="43" y="0"/>
                    </a:cxn>
                    <a:cxn ang="0">
                      <a:pos x="20" y="0"/>
                    </a:cxn>
                    <a:cxn ang="0">
                      <a:pos x="20" y="0"/>
                    </a:cxn>
                  </a:cxnLst>
                  <a:rect l="0" t="0" r="r" b="b"/>
                  <a:pathLst>
                    <a:path w="1327" h="3280">
                      <a:moveTo>
                        <a:pt x="20" y="0"/>
                      </a:moveTo>
                      <a:lnTo>
                        <a:pt x="0" y="7"/>
                      </a:lnTo>
                      <a:lnTo>
                        <a:pt x="1285" y="3280"/>
                      </a:lnTo>
                      <a:lnTo>
                        <a:pt x="1327" y="3280"/>
                      </a:lnTo>
                      <a:lnTo>
                        <a:pt x="43" y="0"/>
                      </a:lnTo>
                      <a:lnTo>
                        <a:pt x="20" y="0"/>
                      </a:lnTo>
                      <a:lnTo>
                        <a:pt x="20"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4155" name="Freeform 59"/>
              <p:cNvSpPr/>
              <p:nvPr/>
            </p:nvSpPr>
            <p:spPr bwMode="hidden">
              <a:xfrm>
                <a:off x="0" y="1039"/>
                <a:ext cx="1254" cy="2632"/>
              </a:xfrm>
              <a:custGeom>
                <a:avLst/>
                <a:gdLst/>
                <a:ahLst/>
                <a:cxnLst>
                  <a:cxn ang="0">
                    <a:pos x="1236" y="0"/>
                  </a:cxn>
                  <a:cxn ang="0">
                    <a:pos x="1212" y="0"/>
                  </a:cxn>
                  <a:cxn ang="0">
                    <a:pos x="0" y="2542"/>
                  </a:cxn>
                  <a:cxn ang="0">
                    <a:pos x="0" y="2632"/>
                  </a:cxn>
                  <a:cxn ang="0">
                    <a:pos x="1254" y="7"/>
                  </a:cxn>
                  <a:cxn ang="0">
                    <a:pos x="1236" y="0"/>
                  </a:cxn>
                  <a:cxn ang="0">
                    <a:pos x="1236" y="0"/>
                  </a:cxn>
                </a:cxnLst>
                <a:rect l="0" t="0" r="r" b="b"/>
                <a:pathLst>
                  <a:path w="1254" h="2632">
                    <a:moveTo>
                      <a:pt x="1236" y="0"/>
                    </a:moveTo>
                    <a:lnTo>
                      <a:pt x="1212" y="0"/>
                    </a:lnTo>
                    <a:lnTo>
                      <a:pt x="0" y="2542"/>
                    </a:lnTo>
                    <a:lnTo>
                      <a:pt x="0" y="2632"/>
                    </a:lnTo>
                    <a:lnTo>
                      <a:pt x="1254" y="7"/>
                    </a:lnTo>
                    <a:lnTo>
                      <a:pt x="1236" y="0"/>
                    </a:lnTo>
                    <a:lnTo>
                      <a:pt x="1236"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4" name="Freeform 60"/>
              <p:cNvSpPr>
                <a:spLocks noChangeArrowheads="1"/>
              </p:cNvSpPr>
              <p:nvPr/>
            </p:nvSpPr>
            <p:spPr bwMode="auto">
              <a:xfrm>
                <a:off x="0" y="1039"/>
                <a:ext cx="948" cy="1676"/>
              </a:xfrm>
              <a:custGeom>
                <a:avLst/>
                <a:gdLst/>
                <a:ahLst/>
                <a:cxnLst>
                  <a:cxn ang="0">
                    <a:pos x="930" y="0"/>
                  </a:cxn>
                  <a:cxn ang="0">
                    <a:pos x="906" y="0"/>
                  </a:cxn>
                  <a:cxn ang="0">
                    <a:pos x="0" y="1593"/>
                  </a:cxn>
                  <a:cxn ang="0">
                    <a:pos x="0" y="1676"/>
                  </a:cxn>
                  <a:cxn ang="0">
                    <a:pos x="948" y="5"/>
                  </a:cxn>
                  <a:cxn ang="0">
                    <a:pos x="930" y="0"/>
                  </a:cxn>
                </a:cxnLst>
                <a:rect l="0" t="0" r="r" b="b"/>
                <a:pathLst>
                  <a:path w="948" h="1676">
                    <a:moveTo>
                      <a:pt x="930" y="0"/>
                    </a:moveTo>
                    <a:lnTo>
                      <a:pt x="906" y="0"/>
                    </a:lnTo>
                    <a:lnTo>
                      <a:pt x="0" y="1593"/>
                    </a:lnTo>
                    <a:lnTo>
                      <a:pt x="0" y="1676"/>
                    </a:lnTo>
                    <a:lnTo>
                      <a:pt x="948" y="5"/>
                    </a:lnTo>
                    <a:lnTo>
                      <a:pt x="930"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5" name="Freeform 61"/>
              <p:cNvSpPr>
                <a:spLocks noChangeArrowheads="1"/>
              </p:cNvSpPr>
              <p:nvPr/>
            </p:nvSpPr>
            <p:spPr bwMode="auto">
              <a:xfrm>
                <a:off x="0" y="1039"/>
                <a:ext cx="629" cy="937"/>
              </a:xfrm>
              <a:custGeom>
                <a:avLst/>
                <a:gdLst/>
                <a:ahLst/>
                <a:cxnLst>
                  <a:cxn ang="0">
                    <a:pos x="606" y="0"/>
                  </a:cxn>
                  <a:cxn ang="0">
                    <a:pos x="582" y="0"/>
                  </a:cxn>
                  <a:cxn ang="0">
                    <a:pos x="0" y="871"/>
                  </a:cxn>
                  <a:cxn ang="0">
                    <a:pos x="0" y="937"/>
                  </a:cxn>
                  <a:cxn ang="0">
                    <a:pos x="629" y="4"/>
                  </a:cxn>
                  <a:cxn ang="0">
                    <a:pos x="606" y="0"/>
                  </a:cxn>
                </a:cxnLst>
                <a:rect l="0" t="0" r="r" b="b"/>
                <a:pathLst>
                  <a:path w="629" h="937">
                    <a:moveTo>
                      <a:pt x="606" y="0"/>
                    </a:moveTo>
                    <a:lnTo>
                      <a:pt x="582" y="0"/>
                    </a:lnTo>
                    <a:lnTo>
                      <a:pt x="0" y="871"/>
                    </a:lnTo>
                    <a:lnTo>
                      <a:pt x="0" y="937"/>
                    </a:lnTo>
                    <a:lnTo>
                      <a:pt x="629" y="4"/>
                    </a:lnTo>
                    <a:lnTo>
                      <a:pt x="60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6" name="Freeform 62"/>
              <p:cNvSpPr>
                <a:spLocks noChangeArrowheads="1"/>
              </p:cNvSpPr>
              <p:nvPr/>
            </p:nvSpPr>
            <p:spPr bwMode="auto">
              <a:xfrm>
                <a:off x="0" y="1039"/>
                <a:ext cx="305" cy="427"/>
              </a:xfrm>
              <a:custGeom>
                <a:avLst/>
                <a:gdLst/>
                <a:ahLst/>
                <a:cxnLst>
                  <a:cxn ang="0">
                    <a:pos x="282" y="0"/>
                  </a:cxn>
                  <a:cxn ang="0">
                    <a:pos x="252" y="0"/>
                  </a:cxn>
                  <a:cxn ang="0">
                    <a:pos x="0" y="361"/>
                  </a:cxn>
                  <a:cxn ang="0">
                    <a:pos x="0" y="427"/>
                  </a:cxn>
                  <a:cxn ang="0">
                    <a:pos x="305" y="5"/>
                  </a:cxn>
                  <a:cxn ang="0">
                    <a:pos x="282" y="0"/>
                  </a:cxn>
                </a:cxnLst>
                <a:rect l="0" t="0" r="r" b="b"/>
                <a:pathLst>
                  <a:path w="305" h="427">
                    <a:moveTo>
                      <a:pt x="282" y="0"/>
                    </a:moveTo>
                    <a:lnTo>
                      <a:pt x="252" y="0"/>
                    </a:lnTo>
                    <a:lnTo>
                      <a:pt x="0" y="361"/>
                    </a:lnTo>
                    <a:lnTo>
                      <a:pt x="0" y="427"/>
                    </a:lnTo>
                    <a:lnTo>
                      <a:pt x="305" y="5"/>
                    </a:lnTo>
                    <a:lnTo>
                      <a:pt x="28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59" name="Freeform 63"/>
              <p:cNvSpPr/>
              <p:nvPr/>
            </p:nvSpPr>
            <p:spPr bwMode="hidden">
              <a:xfrm>
                <a:off x="4481" y="1039"/>
                <a:ext cx="1277" cy="2686"/>
              </a:xfrm>
              <a:custGeom>
                <a:avLst/>
                <a:gdLst/>
                <a:ahLst/>
                <a:cxnLst>
                  <a:cxn ang="0">
                    <a:pos x="41" y="0"/>
                  </a:cxn>
                  <a:cxn ang="0">
                    <a:pos x="17" y="0"/>
                  </a:cxn>
                  <a:cxn ang="0">
                    <a:pos x="0" y="4"/>
                  </a:cxn>
                  <a:cxn ang="0">
                    <a:pos x="1277" y="2686"/>
                  </a:cxn>
                  <a:cxn ang="0">
                    <a:pos x="1277" y="2596"/>
                  </a:cxn>
                  <a:cxn ang="0">
                    <a:pos x="41" y="0"/>
                  </a:cxn>
                  <a:cxn ang="0">
                    <a:pos x="41" y="0"/>
                  </a:cxn>
                </a:cxnLst>
                <a:rect l="0" t="0" r="r" b="b"/>
                <a:pathLst>
                  <a:path w="1277" h="2686">
                    <a:moveTo>
                      <a:pt x="41" y="0"/>
                    </a:moveTo>
                    <a:lnTo>
                      <a:pt x="17" y="0"/>
                    </a:lnTo>
                    <a:lnTo>
                      <a:pt x="0" y="4"/>
                    </a:lnTo>
                    <a:lnTo>
                      <a:pt x="1277" y="2686"/>
                    </a:lnTo>
                    <a:lnTo>
                      <a:pt x="1277" y="2596"/>
                    </a:lnTo>
                    <a:lnTo>
                      <a:pt x="41" y="0"/>
                    </a:lnTo>
                    <a:lnTo>
                      <a:pt x="41" y="0"/>
                    </a:lnTo>
                    <a:close/>
                  </a:path>
                </a:pathLst>
              </a:custGeom>
              <a:gradFill rotWithShape="0">
                <a:gsLst>
                  <a:gs pos="0">
                    <a:schemeClr val="bg2">
                      <a:gamma/>
                      <a:shade val="69804"/>
                      <a:invGamma/>
                    </a:schemeClr>
                  </a:gs>
                  <a:gs pos="100000">
                    <a:schemeClr val="bg2"/>
                  </a:gs>
                </a:gsLst>
                <a:lin ang="5400000" scaled="1"/>
              </a:gra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8" name="Freeform 64"/>
              <p:cNvSpPr>
                <a:spLocks noChangeArrowheads="1"/>
              </p:cNvSpPr>
              <p:nvPr/>
            </p:nvSpPr>
            <p:spPr bwMode="auto">
              <a:xfrm>
                <a:off x="4770" y="1039"/>
                <a:ext cx="988" cy="1730"/>
              </a:xfrm>
              <a:custGeom>
                <a:avLst/>
                <a:gdLst/>
                <a:ahLst/>
                <a:cxnLst>
                  <a:cxn ang="0">
                    <a:pos x="16" y="0"/>
                  </a:cxn>
                  <a:cxn ang="0">
                    <a:pos x="0" y="7"/>
                  </a:cxn>
                  <a:cxn ang="0">
                    <a:pos x="988" y="1730"/>
                  </a:cxn>
                  <a:cxn ang="0">
                    <a:pos x="988" y="1653"/>
                  </a:cxn>
                  <a:cxn ang="0">
                    <a:pos x="40" y="0"/>
                  </a:cxn>
                  <a:cxn ang="0">
                    <a:pos x="16" y="0"/>
                  </a:cxn>
                </a:cxnLst>
                <a:rect l="0" t="0" r="r" b="b"/>
                <a:pathLst>
                  <a:path w="988" h="1730">
                    <a:moveTo>
                      <a:pt x="16" y="0"/>
                    </a:moveTo>
                    <a:lnTo>
                      <a:pt x="0" y="7"/>
                    </a:lnTo>
                    <a:lnTo>
                      <a:pt x="988" y="1730"/>
                    </a:lnTo>
                    <a:lnTo>
                      <a:pt x="988" y="1653"/>
                    </a:lnTo>
                    <a:lnTo>
                      <a:pt x="40" y="0"/>
                    </a:lnTo>
                    <a:lnTo>
                      <a:pt x="16"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89" name="Freeform 65"/>
              <p:cNvSpPr>
                <a:spLocks noChangeArrowheads="1"/>
              </p:cNvSpPr>
              <p:nvPr/>
            </p:nvSpPr>
            <p:spPr bwMode="auto">
              <a:xfrm>
                <a:off x="5088" y="1039"/>
                <a:ext cx="670" cy="997"/>
              </a:xfrm>
              <a:custGeom>
                <a:avLst/>
                <a:gdLst/>
                <a:ahLst/>
                <a:cxnLst>
                  <a:cxn ang="0">
                    <a:pos x="22" y="0"/>
                  </a:cxn>
                  <a:cxn ang="0">
                    <a:pos x="0" y="4"/>
                  </a:cxn>
                  <a:cxn ang="0">
                    <a:pos x="670" y="997"/>
                  </a:cxn>
                  <a:cxn ang="0">
                    <a:pos x="670" y="925"/>
                  </a:cxn>
                  <a:cxn ang="0">
                    <a:pos x="46" y="0"/>
                  </a:cxn>
                  <a:cxn ang="0">
                    <a:pos x="22" y="0"/>
                  </a:cxn>
                </a:cxnLst>
                <a:rect l="0" t="0" r="r" b="b"/>
                <a:pathLst>
                  <a:path w="670" h="997">
                    <a:moveTo>
                      <a:pt x="22" y="0"/>
                    </a:moveTo>
                    <a:lnTo>
                      <a:pt x="0" y="4"/>
                    </a:lnTo>
                    <a:lnTo>
                      <a:pt x="670" y="997"/>
                    </a:lnTo>
                    <a:lnTo>
                      <a:pt x="670" y="92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90" name="Freeform 66"/>
              <p:cNvSpPr>
                <a:spLocks noChangeArrowheads="1"/>
              </p:cNvSpPr>
              <p:nvPr/>
            </p:nvSpPr>
            <p:spPr bwMode="auto">
              <a:xfrm>
                <a:off x="5412" y="1039"/>
                <a:ext cx="346" cy="487"/>
              </a:xfrm>
              <a:custGeom>
                <a:avLst/>
                <a:gdLst/>
                <a:ahLst/>
                <a:cxnLst>
                  <a:cxn ang="0">
                    <a:pos x="22" y="0"/>
                  </a:cxn>
                  <a:cxn ang="0">
                    <a:pos x="0" y="7"/>
                  </a:cxn>
                  <a:cxn ang="0">
                    <a:pos x="346" y="487"/>
                  </a:cxn>
                  <a:cxn ang="0">
                    <a:pos x="346" y="415"/>
                  </a:cxn>
                  <a:cxn ang="0">
                    <a:pos x="46" y="0"/>
                  </a:cxn>
                  <a:cxn ang="0">
                    <a:pos x="22" y="0"/>
                  </a:cxn>
                </a:cxnLst>
                <a:rect l="0" t="0" r="r" b="b"/>
                <a:pathLst>
                  <a:path w="346" h="487">
                    <a:moveTo>
                      <a:pt x="22" y="0"/>
                    </a:moveTo>
                    <a:lnTo>
                      <a:pt x="0" y="7"/>
                    </a:lnTo>
                    <a:lnTo>
                      <a:pt x="346" y="487"/>
                    </a:lnTo>
                    <a:lnTo>
                      <a:pt x="346" y="415"/>
                    </a:lnTo>
                    <a:lnTo>
                      <a:pt x="46" y="0"/>
                    </a:lnTo>
                    <a:lnTo>
                      <a:pt x="22" y="0"/>
                    </a:lnTo>
                    <a:close/>
                  </a:path>
                </a:pathLst>
              </a:custGeom>
              <a:solidFill>
                <a:schemeClr val="accent2"/>
              </a:solidFill>
              <a:ln w="9525">
                <a:no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4163" name="Rectangle 67"/>
          <p:cNvSpPr>
            <a:spLocks noGrp="1" noChangeArrowheads="1"/>
          </p:cNvSpPr>
          <p:nvPr>
            <p:ph type="title"/>
          </p:nvPr>
        </p:nvSpPr>
        <p:spPr bwMode="auto">
          <a:xfrm>
            <a:off x="455613" y="273050"/>
            <a:ext cx="8226425" cy="1143000"/>
          </a:xfrm>
          <a:prstGeom prst="rect">
            <a:avLst/>
          </a:prstGeom>
          <a:noFill/>
          <a:ln w="9525">
            <a:noFill/>
            <a:miter lim="800000"/>
          </a:ln>
          <a:effectLst/>
        </p:spPr>
        <p:txBody>
          <a:bodyPr vert="horz" wrap="square" lIns="91440" tIns="45720" rIns="91440" bIns="45720" numCol="1" anchor="ctr" anchorCtr="1" compatLnSpc="1"/>
          <a:lstStyle/>
          <a:p>
            <a:pPr lvl="0" fontAlgn="base"/>
            <a:r>
              <a:rPr lang="zh-CN" altLang="en-US" strike="noStrike" noProof="1" smtClean="0"/>
              <a:t>单击此处编辑母版标题样式</a:t>
            </a:r>
            <a:endParaRPr lang="zh-CN" altLang="en-US" strike="noStrike" noProof="1" smtClean="0"/>
          </a:p>
        </p:txBody>
      </p:sp>
      <p:sp>
        <p:nvSpPr>
          <p:cNvPr id="4164" name="Rectangle 68"/>
          <p:cNvSpPr>
            <a:spLocks noGrp="1" noChangeArrowheads="1"/>
          </p:cNvSpPr>
          <p:nvPr>
            <p:ph type="dt" sz="half" idx="2"/>
          </p:nvPr>
        </p:nvSpPr>
        <p:spPr bwMode="auto">
          <a:xfrm>
            <a:off x="455613" y="6242050"/>
            <a:ext cx="2130425" cy="474663"/>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000" b="0">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165" name="Rectangle 69"/>
          <p:cNvSpPr>
            <a:spLocks noGrp="1" noChangeArrowheads="1"/>
          </p:cNvSpPr>
          <p:nvPr>
            <p:ph type="ftr" sz="quarter" idx="3"/>
          </p:nvPr>
        </p:nvSpPr>
        <p:spPr bwMode="auto">
          <a:xfrm>
            <a:off x="3124200" y="6242050"/>
            <a:ext cx="2895600" cy="474663"/>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000" b="0">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166" name="Rectangle 70"/>
          <p:cNvSpPr>
            <a:spLocks noGrp="1" noChangeArrowheads="1"/>
          </p:cNvSpPr>
          <p:nvPr>
            <p:ph type="sldNum" sz="quarter" idx="4"/>
          </p:nvPr>
        </p:nvSpPr>
        <p:spPr bwMode="auto">
          <a:xfrm>
            <a:off x="6553200" y="6242050"/>
            <a:ext cx="2130425" cy="474663"/>
          </a:xfrm>
          <a:prstGeom prst="rect">
            <a:avLst/>
          </a:prstGeom>
          <a:noFill/>
          <a:ln w="9525">
            <a:noFill/>
            <a:miter lim="800000"/>
          </a:ln>
          <a:effectLst/>
        </p:spPr>
        <p:txBody>
          <a:bodyPr vert="horz" wrap="square" lIns="91440" tIns="45720" rIns="91440" bIns="45720" numCol="1" anchor="t" anchorCtr="0" compatLnSpc="1"/>
          <a:lstStyle>
            <a:lvl1pPr algn="r">
              <a:defRPr sz="1000" b="0"/>
            </a:lvl1pPr>
          </a:lstStyle>
          <a:p>
            <a:pPr lvl="0" eaLnBrk="1" fontAlgn="base" hangingPunct="1"/>
            <a:fld id="{9A0DB2DC-4C9A-4742-B13C-FB6460FD3503}" type="slidenum">
              <a:rPr lang="en-US" altLang="zh-CN" strike="noStrike" noProof="1" dirty="0">
                <a:effectLst>
                  <a:outerShdw blurRad="38100" dist="38100" dir="2700000">
                    <a:srgbClr val="C0C0C0"/>
                  </a:outerShdw>
                </a:effectLst>
                <a:latin typeface="Arial" panose="020B0604020202020204" pitchFamily="34" charset="0"/>
                <a:ea typeface="宋体" panose="02010600030101010101" pitchFamily="2" charset="-122"/>
                <a:cs typeface="+mn-cs"/>
              </a:rPr>
            </a:fld>
            <a:endParaRPr lang="en-US" altLang="zh-CN" strike="noStrike" noProof="1" dirty="0">
              <a:effectLst>
                <a:outerShdw blurRad="38100" dist="38100" dir="2700000">
                  <a:srgbClr val="C0C0C0"/>
                </a:outerShdw>
              </a:effectLst>
              <a:latin typeface="Arial" panose="020B0604020202020204" pitchFamily="34" charset="0"/>
            </a:endParaRPr>
          </a:p>
        </p:txBody>
      </p:sp>
      <p:sp>
        <p:nvSpPr>
          <p:cNvPr id="4167" name="Rectangle 71"/>
          <p:cNvSpPr>
            <a:spLocks noGrp="1" noChangeArrowheads="1"/>
          </p:cNvSpPr>
          <p:nvPr>
            <p:ph type="body" idx="1"/>
          </p:nvPr>
        </p:nvSpPr>
        <p:spPr bwMode="auto">
          <a:xfrm>
            <a:off x="455613" y="1598613"/>
            <a:ext cx="8226425" cy="4497388"/>
          </a:xfrm>
          <a:prstGeom prst="rect">
            <a:avLst/>
          </a:prstGeom>
          <a:noFill/>
          <a:ln w="9525">
            <a:noFill/>
            <a:miter lim="800000"/>
          </a:ln>
          <a:effectLst/>
        </p:spPr>
        <p:txBody>
          <a:bodyPr vert="horz" wrap="square" lIns="91440" tIns="45720" rIns="91440" bIns="45720" numCol="1" anchor="t" anchorCtr="0" compatLnSpc="1"/>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smtClean="0"/>
          </a:p>
        </p:txBody>
      </p:sp>
    </p:spTree>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dt="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2"/>
        </a:buClr>
        <a:buSzPct val="115000"/>
        <a:buFont typeface="Wingdings" panose="05000000000000000000" pitchFamily="2" charset="2"/>
        <a:buChar char="§"/>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22.png"/><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0.png"/><Relationship Id="rId1" Type="http://schemas.openxmlformats.org/officeDocument/2006/relationships/image" Target="../media/image29.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oleObject" Target="../embeddings/oleObject3.bin"/><Relationship Id="rId4" Type="http://schemas.openxmlformats.org/officeDocument/2006/relationships/image" Target="../media/image32.png"/><Relationship Id="rId3" Type="http://schemas.openxmlformats.org/officeDocument/2006/relationships/oleObject" Target="../embeddings/oleObject2.bin"/><Relationship Id="rId2" Type="http://schemas.openxmlformats.org/officeDocument/2006/relationships/image" Target="../media/image31.png"/><Relationship Id="rId1"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oleObject" Target="../embeddings/oleObject6.bin"/><Relationship Id="rId4" Type="http://schemas.openxmlformats.org/officeDocument/2006/relationships/image" Target="../media/image35.png"/><Relationship Id="rId3" Type="http://schemas.openxmlformats.org/officeDocument/2006/relationships/oleObject" Target="../embeddings/oleObject5.bin"/><Relationship Id="rId2" Type="http://schemas.openxmlformats.org/officeDocument/2006/relationships/image" Target="../media/image34.png"/><Relationship Id="rId1"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w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w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tags" Target="../tags/tag4.xml"/><Relationship Id="rId2" Type="http://schemas.openxmlformats.org/officeDocument/2006/relationships/image" Target="../media/image46.png"/><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2.pn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54.wmf"/><Relationship Id="rId1"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wmf"/><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tags" Target="../tags/tag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5.wmf"/><Relationship Id="rId1" Type="http://schemas.openxmlformats.org/officeDocument/2006/relationships/image" Target="../media/image4.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oleObject" Target="../embeddings/oleObject10.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image" Target="../media/image10.wmf"/></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w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20.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3250"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53251" name="Rectangle 3"/>
          <p:cNvSpPr>
            <a:spLocks noGrp="1" noChangeArrowheads="1"/>
          </p:cNvSpPr>
          <p:nvPr>
            <p:ph idx="1"/>
          </p:nvPr>
        </p:nvSpPr>
        <p:spPr>
          <a:xfrm>
            <a:off x="917575" y="2636838"/>
            <a:ext cx="8226425" cy="2520950"/>
          </a:xfrm>
        </p:spPr>
        <p:txBody>
          <a:bodyPr vert="horz" wrap="square" lIns="91440" tIns="45720" rIns="91440" bIns="45720" numCol="1" anchor="t" anchorCtr="0" compatLnSpc="1"/>
          <a:lstStyle/>
          <a:p>
            <a:pPr marL="342900" marR="0" lvl="0" indent="-342900" algn="ctr"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4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华文行楷" panose="02010800040101010101" pitchFamily="2" charset="-122"/>
                <a:cs typeface="+mn-cs"/>
              </a:rPr>
              <a:t>CMOS</a:t>
            </a:r>
            <a:r>
              <a:rPr kumimoji="0" lang="zh-CN" altLang="en-US" sz="4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华文行楷" panose="02010800040101010101" pitchFamily="2" charset="-122"/>
                <a:cs typeface="+mn-cs"/>
              </a:rPr>
              <a:t>集成电路原理与设计</a:t>
            </a:r>
            <a:endParaRPr kumimoji="0" lang="zh-CN" altLang="en-US" sz="4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华文行楷" panose="0201080004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endParaRPr kumimoji="0" lang="zh-CN" altLang="en-US" sz="4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华文行楷" panose="02010800040101010101" pitchFamily="2" charset="-122"/>
              <a:cs typeface="+mn-cs"/>
            </a:endParaRPr>
          </a:p>
          <a:p>
            <a:pPr marL="342900" marR="0" lvl="0" indent="-342900" algn="ctr"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华文行楷" panose="02010800040101010101" pitchFamily="2" charset="-122"/>
                <a:cs typeface="+mn-cs"/>
              </a:rPr>
              <a:t>阮 颖</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华文行楷" panose="02010800040101010101" pitchFamily="2" charset="-122"/>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ctr" defTabSz="914400" rtl="0" eaLnBrk="0" fontAlgn="base" latinLnBrk="0" hangingPunct="0">
              <a:lnSpc>
                <a:spcPct val="100000"/>
              </a:lnSpc>
              <a:spcBef>
                <a:spcPct val="0"/>
              </a:spcBef>
              <a:spcAft>
                <a:spcPct val="0"/>
              </a:spcAft>
              <a:buClrTx/>
              <a:buSzTx/>
              <a:buFontTx/>
              <a:buNone/>
            </a:pPr>
            <a:r>
              <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sym typeface="+mn-ea"/>
              </a:rPr>
              <a:t>集成电路发展历程</a:t>
            </a:r>
            <a:endPar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endParaRPr>
          </a:p>
        </p:txBody>
      </p:sp>
      <p:sp>
        <p:nvSpPr>
          <p:cNvPr id="3" name="内容占位符 2"/>
          <p:cNvSpPr>
            <a:spLocks noGrp="1"/>
          </p:cNvSpPr>
          <p:nvPr>
            <p:ph idx="1"/>
          </p:nvPr>
        </p:nvSpPr>
        <p:spPr>
          <a:xfrm>
            <a:off x="455613" y="1090613"/>
            <a:ext cx="8226425" cy="4497388"/>
          </a:xfrm>
        </p:spPr>
        <p:txBody>
          <a:bodyPr/>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1946年，威廉.肖克莱</a:t>
            </a: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(硅谷创始人，杰出的电子工艺学家，物理学家)的研发小组成功研发半导体晶体管，使得IC大规模地发挥热力奠定了基础；</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p:txBody>
      </p:sp>
      <p:pic>
        <p:nvPicPr>
          <p:cNvPr id="17411" name="图片 2"/>
          <p:cNvPicPr>
            <a:picLocks noChangeAspect="1"/>
          </p:cNvPicPr>
          <p:nvPr/>
        </p:nvPicPr>
        <p:blipFill>
          <a:blip r:embed="rId1"/>
          <a:stretch>
            <a:fillRect/>
          </a:stretch>
        </p:blipFill>
        <p:spPr>
          <a:xfrm>
            <a:off x="549275" y="2568575"/>
            <a:ext cx="4070350" cy="3557588"/>
          </a:xfrm>
          <a:prstGeom prst="rect">
            <a:avLst/>
          </a:prstGeom>
          <a:noFill/>
          <a:ln w="9525">
            <a:noFill/>
          </a:ln>
        </p:spPr>
      </p:pic>
      <p:pic>
        <p:nvPicPr>
          <p:cNvPr id="17412" name="图片 2"/>
          <p:cNvPicPr>
            <a:picLocks noChangeAspect="1"/>
          </p:cNvPicPr>
          <p:nvPr/>
        </p:nvPicPr>
        <p:blipFill>
          <a:blip r:embed="rId2"/>
          <a:stretch>
            <a:fillRect/>
          </a:stretch>
        </p:blipFill>
        <p:spPr>
          <a:xfrm>
            <a:off x="4751388" y="2568575"/>
            <a:ext cx="3930650" cy="2982913"/>
          </a:xfrm>
          <a:prstGeom prst="rect">
            <a:avLst/>
          </a:prstGeom>
          <a:noFill/>
          <a:ln w="9525">
            <a:noFill/>
          </a:ln>
        </p:spPr>
      </p:pic>
      <p:sp>
        <p:nvSpPr>
          <p:cNvPr id="17413" name="文本框 4"/>
          <p:cNvSpPr txBox="1"/>
          <p:nvPr/>
        </p:nvSpPr>
        <p:spPr>
          <a:xfrm>
            <a:off x="4751388" y="5551488"/>
            <a:ext cx="4257675" cy="922337"/>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硅时代的奠基人</a:t>
            </a:r>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sym typeface="宋体" panose="02010600030101010101" pitchFamily="2" charset="-122"/>
              </a:rPr>
              <a:t>肖克莱、巴丁、布拉顿</a:t>
            </a:r>
            <a:endParaRPr lang="zh-CN" altLang="en-US">
              <a:latin typeface="Arial" panose="020B0604020202020204" pitchFamily="34" charset="0"/>
              <a:ea typeface="宋体" panose="02010600030101010101" pitchFamily="2" charset="-122"/>
            </a:endParaRPr>
          </a:p>
          <a:p>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左到右</a:t>
            </a:r>
            <a:r>
              <a:rPr lang="en-US" altLang="zh-CN">
                <a:latin typeface="Arial" panose="020B0604020202020204" pitchFamily="34" charset="0"/>
                <a:ea typeface="宋体" panose="02010600030101010101" pitchFamily="2" charset="-122"/>
              </a:rPr>
              <a:t>),</a:t>
            </a:r>
            <a:r>
              <a:rPr lang="zh-CN" altLang="en-US">
                <a:latin typeface="Arial" panose="020B0604020202020204" pitchFamily="34" charset="0"/>
                <a:ea typeface="宋体" panose="02010600030101010101" pitchFamily="2" charset="-122"/>
              </a:rPr>
              <a:t>三人一同获得</a:t>
            </a:r>
            <a:r>
              <a:rPr lang="en-US" altLang="zh-CN">
                <a:latin typeface="Arial" panose="020B0604020202020204" pitchFamily="34" charset="0"/>
                <a:ea typeface="宋体" panose="02010600030101010101" pitchFamily="2" charset="-122"/>
              </a:rPr>
              <a:t>1956</a:t>
            </a:r>
            <a:r>
              <a:rPr lang="zh-CN" altLang="en-US">
                <a:latin typeface="Arial" panose="020B0604020202020204" pitchFamily="34" charset="0"/>
                <a:ea typeface="宋体" panose="02010600030101010101" pitchFamily="2" charset="-122"/>
              </a:rPr>
              <a:t>年诺贝尔物理学奖。</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sym typeface="+mn-ea"/>
              </a:rPr>
              <a:t>集成电路发展历程</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22118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sym typeface="+mn-ea"/>
              </a:rPr>
              <a:t>硅时代的进程—场效应实验</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endParaRPr kumimoji="0" lang="zh-CN"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8435" name="Picture 4" descr="50-2"/>
          <p:cNvPicPr>
            <a:picLocks noChangeAspect="1"/>
          </p:cNvPicPr>
          <p:nvPr/>
        </p:nvPicPr>
        <p:blipFill>
          <a:blip r:embed="rId1"/>
          <a:stretch>
            <a:fillRect/>
          </a:stretch>
        </p:blipFill>
        <p:spPr>
          <a:xfrm>
            <a:off x="1719263" y="2314575"/>
            <a:ext cx="5495925" cy="39465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sym typeface="+mn-ea"/>
              </a:rPr>
              <a:t>集成电路发展历程</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22118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sym typeface="+mn-ea"/>
              </a:rPr>
              <a:t>硅时代的进程—晶体管效应发现</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endParaRPr kumimoji="0" lang="zh-CN"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9459" name="图片 1"/>
          <p:cNvPicPr>
            <a:picLocks noChangeAspect="1"/>
          </p:cNvPicPr>
          <p:nvPr/>
        </p:nvPicPr>
        <p:blipFill>
          <a:blip r:embed="rId1"/>
          <a:stretch>
            <a:fillRect/>
          </a:stretch>
        </p:blipFill>
        <p:spPr>
          <a:xfrm>
            <a:off x="709613" y="2311400"/>
            <a:ext cx="3805237" cy="4025900"/>
          </a:xfrm>
          <a:prstGeom prst="rect">
            <a:avLst/>
          </a:prstGeom>
          <a:noFill/>
          <a:ln w="9525">
            <a:noFill/>
          </a:ln>
        </p:spPr>
      </p:pic>
      <p:pic>
        <p:nvPicPr>
          <p:cNvPr id="19460" name="Picture 5" descr="50-3"/>
          <p:cNvPicPr>
            <a:picLocks noChangeAspect="1"/>
          </p:cNvPicPr>
          <p:nvPr>
            <p:ph idx="1"/>
          </p:nvPr>
        </p:nvPicPr>
        <p:blipFill>
          <a:blip r:embed="rId2"/>
          <a:stretch>
            <a:fillRect/>
          </a:stretch>
        </p:blipFill>
        <p:spPr>
          <a:xfrm>
            <a:off x="4879975" y="2320925"/>
            <a:ext cx="3713163" cy="4016375"/>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9" name="Rectangle 5"/>
          <p:cNvSpPr>
            <a:spLocks noGrp="1" noChangeArrowheads="1"/>
          </p:cNvSpPr>
          <p:nvPr>
            <p:ph type="title"/>
          </p:nvPr>
        </p:nvSpPr>
        <p:spPr>
          <a:xfrm>
            <a:off x="611188" y="549275"/>
            <a:ext cx="8226425" cy="1143000"/>
          </a:xfrm>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1">
                <a:solidFill>
                  <a:schemeClr val="tx2"/>
                </a:solidFill>
                <a:effectLst>
                  <a:outerShdw blurRad="38100" dist="38100" dir="2700000" algn="tl">
                    <a:srgbClr val="000000"/>
                  </a:outerShdw>
                </a:effectLst>
                <a:latin typeface="+mj-lt"/>
                <a:ea typeface="+mj-ea"/>
                <a:cs typeface="+mj-cs"/>
                <a:sym typeface="+mn-ea"/>
              </a:rPr>
              <a:t>集成电路发展历程</a:t>
            </a:r>
            <a:br>
              <a:rPr kumimoji="0" lang="zh-CN" altLang="en-US"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endParaRPr kumimoji="0" lang="zh-CN" altLang="en-US"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1267" name="Text Box 9"/>
          <p:cNvSpPr txBox="1"/>
          <p:nvPr/>
        </p:nvSpPr>
        <p:spPr>
          <a:xfrm>
            <a:off x="5003800" y="2276475"/>
            <a:ext cx="2900363" cy="9159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endParaRPr kumimoji="0" lang="en-US"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endParaRPr kumimoji="0" lang="en-US"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endParaRPr kumimoji="0" lang="en-US"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1268" name="Text Box 10"/>
          <p:cNvSpPr txBox="1"/>
          <p:nvPr/>
        </p:nvSpPr>
        <p:spPr>
          <a:xfrm>
            <a:off x="4448175" y="2276475"/>
            <a:ext cx="4556125" cy="50768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Char char="•"/>
              <a:defRPr/>
            </a:pP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1947</a:t>
            </a:r>
            <a:r>
              <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年</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12</a:t>
            </a:r>
            <a:r>
              <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月</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16</a:t>
            </a:r>
            <a:r>
              <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日</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 </a:t>
            </a:r>
            <a:r>
              <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美国贝尔实验室</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(Bell-Lab) , William Shockley</a:t>
            </a:r>
            <a:r>
              <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领导的研究小组发现了晶体管效应。</a:t>
            </a:r>
            <a:endPar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Char char="•"/>
              <a:defRPr/>
            </a:pP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1948</a:t>
            </a:r>
            <a:r>
              <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年</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6</a:t>
            </a:r>
            <a:r>
              <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月向全世界公布。</a:t>
            </a:r>
            <a:endPar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Char char="•"/>
              <a:defRPr/>
            </a:pP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1956</a:t>
            </a:r>
            <a:r>
              <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年，</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W. Shockley, John Bardeen, Walter Brattain</a:t>
            </a:r>
            <a:r>
              <a:rPr kumimoji="0" lang="zh-CN" altLang="en-US"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获诺贝尔物理奖</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 </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mn-lt"/>
                <a:ea typeface="黑体" panose="02010609060101010101" pitchFamily="49" charset="-122"/>
                <a:cs typeface="+mn-cs"/>
              </a:rPr>
              <a:t>‘</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for their researches on semiconductors and their discovery of the transistor effect</a:t>
            </a:r>
            <a:r>
              <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mn-lt"/>
                <a:ea typeface="黑体" panose="02010609060101010101" pitchFamily="49" charset="-122"/>
                <a:cs typeface="+mn-cs"/>
              </a:rPr>
              <a:t>’</a:t>
            </a:r>
            <a:endPar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endParaRPr kumimoji="0" lang="en-US" altLang="zh-CN" sz="24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p:txBody>
      </p:sp>
      <p:sp>
        <p:nvSpPr>
          <p:cNvPr id="2" name="内容占位符 1"/>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sym typeface="+mn-ea"/>
              </a:rPr>
              <a:t>硅时代的进程—场效应实验</a:t>
            </a:r>
            <a:endPar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defRPr/>
            </a:pPr>
            <a:endParaRPr kumimoji="0" lang="zh-CN" altLang="en-US" sz="3200" b="0" i="0" u="none" strike="noStrike" kern="0" cap="none" spc="0" normalizeH="0" baseline="0" noProof="0" dirty="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20485" name="图片 2"/>
          <p:cNvPicPr>
            <a:picLocks noChangeAspect="1"/>
          </p:cNvPicPr>
          <p:nvPr/>
        </p:nvPicPr>
        <p:blipFill>
          <a:blip r:embed="rId1"/>
          <a:stretch>
            <a:fillRect/>
          </a:stretch>
        </p:blipFill>
        <p:spPr>
          <a:xfrm>
            <a:off x="455613" y="2389188"/>
            <a:ext cx="3863975" cy="4087812"/>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ctr" defTabSz="914400" rtl="0" eaLnBrk="0" fontAlgn="base" latinLnBrk="0" hangingPunct="0">
              <a:lnSpc>
                <a:spcPct val="100000"/>
              </a:lnSpc>
              <a:spcBef>
                <a:spcPct val="0"/>
              </a:spcBef>
              <a:spcAft>
                <a:spcPct val="0"/>
              </a:spcAft>
              <a:buClrTx/>
              <a:buSzTx/>
              <a:buFontTx/>
              <a:buNone/>
            </a:pPr>
            <a:r>
              <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sym typeface="+mn-ea"/>
              </a:rPr>
              <a:t>集成电路发展历程</a:t>
            </a:r>
            <a:endPar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endParaRPr>
          </a:p>
        </p:txBody>
      </p:sp>
      <p:sp>
        <p:nvSpPr>
          <p:cNvPr id="3" name="内容占位符 2"/>
          <p:cNvSpPr>
            <a:spLocks noGrp="1"/>
          </p:cNvSpPr>
          <p:nvPr>
            <p:ph idx="1"/>
          </p:nvPr>
        </p:nvSpPr>
        <p:spPr>
          <a:xfrm>
            <a:off x="458788" y="1179513"/>
            <a:ext cx="8226425" cy="4497388"/>
          </a:xfrm>
        </p:spPr>
        <p:txBody>
          <a:bodyPr/>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1960年12月，世界上第一块硅集成电路诞生；</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0" marR="0" indent="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None/>
            </a:pP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p:txBody>
      </p:sp>
      <p:pic>
        <p:nvPicPr>
          <p:cNvPr id="21507" name="Picture 10"/>
          <p:cNvPicPr>
            <a:picLocks noChangeAspect="1"/>
          </p:cNvPicPr>
          <p:nvPr/>
        </p:nvPicPr>
        <p:blipFill>
          <a:blip r:embed="rId1"/>
          <a:srcRect r="35880" b="31915"/>
          <a:stretch>
            <a:fillRect/>
          </a:stretch>
        </p:blipFill>
        <p:spPr>
          <a:xfrm>
            <a:off x="361950" y="2230438"/>
            <a:ext cx="4535488" cy="4535487"/>
          </a:xfrm>
          <a:prstGeom prst="rect">
            <a:avLst/>
          </a:prstGeom>
          <a:noFill/>
          <a:ln w="9525">
            <a:noFill/>
          </a:ln>
        </p:spPr>
      </p:pic>
      <p:pic>
        <p:nvPicPr>
          <p:cNvPr id="21508" name="图片 3"/>
          <p:cNvPicPr>
            <a:picLocks noChangeAspect="1"/>
          </p:cNvPicPr>
          <p:nvPr/>
        </p:nvPicPr>
        <p:blipFill>
          <a:blip r:embed="rId2"/>
          <a:stretch>
            <a:fillRect/>
          </a:stretch>
        </p:blipFill>
        <p:spPr>
          <a:xfrm>
            <a:off x="5127625" y="1912938"/>
            <a:ext cx="2892425" cy="2733675"/>
          </a:xfrm>
          <a:prstGeom prst="rect">
            <a:avLst/>
          </a:prstGeom>
          <a:noFill/>
          <a:ln w="9525">
            <a:noFill/>
          </a:ln>
        </p:spPr>
      </p:pic>
      <p:pic>
        <p:nvPicPr>
          <p:cNvPr id="21509" name="图片 2"/>
          <p:cNvPicPr>
            <a:picLocks noChangeAspect="1"/>
          </p:cNvPicPr>
          <p:nvPr/>
        </p:nvPicPr>
        <p:blipFill>
          <a:blip r:embed="rId3"/>
          <a:stretch>
            <a:fillRect/>
          </a:stretch>
        </p:blipFill>
        <p:spPr>
          <a:xfrm>
            <a:off x="5759450" y="5426075"/>
            <a:ext cx="1806575" cy="1208088"/>
          </a:xfrm>
          <a:prstGeom prst="rect">
            <a:avLst/>
          </a:prstGeom>
          <a:noFill/>
          <a:ln w="9525">
            <a:noFill/>
          </a:ln>
        </p:spPr>
      </p:pic>
      <p:sp>
        <p:nvSpPr>
          <p:cNvPr id="4" name="文本框 3"/>
          <p:cNvSpPr txBox="1"/>
          <p:nvPr/>
        </p:nvSpPr>
        <p:spPr>
          <a:xfrm>
            <a:off x="5126038" y="4781550"/>
            <a:ext cx="3071813" cy="644525"/>
          </a:xfrm>
          <a:prstGeom prst="rect">
            <a:avLst/>
          </a:prstGeom>
          <a:noFill/>
        </p:spPr>
        <p:txBody>
          <a:bodyPr wrap="none" rtlCol="0" anchor="t">
            <a:spAutoFit/>
          </a:bodyPr>
          <a:p>
            <a:r>
              <a:rPr lang="en-US" altLang="zh-CN" noProof="1">
                <a:effectLst>
                  <a:outerShdw blurRad="38100" dist="38100" dir="2700000" algn="tl">
                    <a:srgbClr val="000000"/>
                  </a:outerShdw>
                </a:effectLst>
                <a:latin typeface="黑体" panose="02010609060101010101" pitchFamily="49" charset="-122"/>
                <a:ea typeface="黑体" panose="02010609060101010101" pitchFamily="49" charset="-122"/>
                <a:cs typeface="+mn-cs"/>
                <a:sym typeface="+mn-ea"/>
              </a:rPr>
              <a:t>Jack Kilby  </a:t>
            </a:r>
            <a:r>
              <a:rPr lang="zh-CN" altLang="en-US" noProof="1">
                <a:effectLst>
                  <a:outerShdw blurRad="38100" dist="38100" dir="2700000" algn="tl">
                    <a:srgbClr val="000000"/>
                  </a:outerShdw>
                </a:effectLst>
                <a:latin typeface="黑体" panose="02010609060101010101" pitchFamily="49" charset="-122"/>
                <a:ea typeface="黑体" panose="02010609060101010101" pitchFamily="49" charset="-122"/>
                <a:cs typeface="+mn-cs"/>
                <a:sym typeface="+mn-ea"/>
              </a:rPr>
              <a:t>（基尔比</a:t>
            </a:r>
            <a:r>
              <a:rPr lang="en-US" altLang="zh-CN" noProof="1">
                <a:effectLst>
                  <a:outerShdw blurRad="38100" dist="38100" dir="2700000" algn="tl">
                    <a:srgbClr val="000000"/>
                  </a:outerShdw>
                </a:effectLst>
                <a:latin typeface="黑体" panose="02010609060101010101" pitchFamily="49" charset="-122"/>
                <a:ea typeface="黑体" panose="02010609060101010101" pitchFamily="49" charset="-122"/>
                <a:cs typeface="+mn-cs"/>
                <a:sym typeface="+mn-ea"/>
              </a:rPr>
              <a:t>)</a:t>
            </a:r>
            <a:endParaRPr lang="zh-CN" altLang="en-US" noProof="1">
              <a:effectLst>
                <a:outerShdw blurRad="38100" dist="38100" dir="2700000" algn="tl">
                  <a:srgbClr val="000000"/>
                </a:outerShdw>
              </a:effectLst>
              <a:latin typeface="黑体" panose="02010609060101010101" pitchFamily="49" charset="-122"/>
              <a:ea typeface="黑体" panose="02010609060101010101" pitchFamily="49" charset="-122"/>
              <a:sym typeface="+mn-ea"/>
            </a:endParaRPr>
          </a:p>
          <a:p>
            <a:r>
              <a:rPr lang="en-US" altLang="zh-CN" noProof="1">
                <a:effectLst>
                  <a:outerShdw blurRad="38100" dist="38100" dir="2700000" algn="tl">
                    <a:srgbClr val="000000"/>
                  </a:outerShdw>
                </a:effectLst>
                <a:latin typeface="黑体" panose="02010609060101010101" pitchFamily="49" charset="-122"/>
                <a:ea typeface="黑体" panose="02010609060101010101" pitchFamily="49" charset="-122"/>
                <a:cs typeface="+mn-cs"/>
                <a:sym typeface="+mn-ea"/>
              </a:rPr>
              <a:t>first Integrated Circuits </a:t>
            </a:r>
            <a:endParaRPr lang="zh-CN" altLang="en-US" noProof="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1">
                <a:ln>
                  <a:noFill/>
                </a:ln>
                <a:solidFill>
                  <a:schemeClr val="tx2"/>
                </a:solidFill>
                <a:effectLst>
                  <a:outerShdw blurRad="38100" dist="38100" dir="2700000" algn="tl">
                    <a:srgbClr val="000000"/>
                  </a:outerShdw>
                </a:effectLst>
                <a:uLnTx/>
                <a:uFillTx/>
                <a:latin typeface="+mj-lt"/>
                <a:ea typeface="+mj-ea"/>
                <a:cs typeface="+mj-cs"/>
              </a:rPr>
              <a:t>集成电路的发明人</a:t>
            </a:r>
            <a:r>
              <a:rPr kumimoji="0" lang="en-US" altLang="zh-CN" sz="4400" b="0" i="0" u="none" strike="noStrike" kern="0" cap="none" spc="0" normalizeH="0" baseline="0" noProof="1">
                <a:ln>
                  <a:noFill/>
                </a:ln>
                <a:solidFill>
                  <a:schemeClr val="tx2"/>
                </a:solidFill>
                <a:effectLst>
                  <a:outerShdw blurRad="38100" dist="38100" dir="2700000" algn="tl">
                    <a:srgbClr val="000000"/>
                  </a:outerShdw>
                </a:effectLst>
                <a:uLnTx/>
                <a:uFillTx/>
                <a:latin typeface="+mj-lt"/>
                <a:ea typeface="+mj-ea"/>
                <a:cs typeface="+mj-cs"/>
              </a:rPr>
              <a:t>—Jack Kilby</a:t>
            </a:r>
            <a:endParaRPr kumimoji="0" lang="en-US" altLang="zh-CN" sz="4400" b="0" i="0" u="none" strike="noStrike" kern="0" cap="none" spc="0" normalizeH="0" baseline="0" noProof="1">
              <a:ln>
                <a:noFill/>
              </a:ln>
              <a:solidFill>
                <a:schemeClr val="tx2"/>
              </a:solidFill>
              <a:effectLst>
                <a:outerShdw blurRad="38100" dist="38100" dir="2700000" algn="tl">
                  <a:srgbClr val="000000"/>
                </a:outerShdw>
              </a:effectLst>
              <a:uLnTx/>
              <a:uFillTx/>
              <a:latin typeface="+mj-lt"/>
              <a:ea typeface="+mj-ea"/>
              <a:cs typeface="+mj-cs"/>
            </a:endParaRPr>
          </a:p>
        </p:txBody>
      </p:sp>
      <p:sp>
        <p:nvSpPr>
          <p:cNvPr id="71683" name="Rectangle 3"/>
          <p:cNvSpPr>
            <a:spLocks noGrp="1" noChangeArrowheads="1"/>
          </p:cNvSpPr>
          <p:nvPr>
            <p:ph idx="1"/>
          </p:nvPr>
        </p:nvSpPr>
        <p:spPr>
          <a:xfrm>
            <a:off x="455613" y="1598613"/>
            <a:ext cx="8077200" cy="4497388"/>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en-US" altLang="zh-CN" sz="2000" b="1" i="0" u="none" strike="noStrike" kern="0" cap="none" spc="0" normalizeH="0" baseline="0" noProof="0" smtClean="0">
                <a:ln>
                  <a:noFill/>
                </a:ln>
                <a:solidFill>
                  <a:schemeClr val="tx1"/>
                </a:solidFill>
                <a:effectLst/>
                <a:uLnTx/>
                <a:uFillTx/>
                <a:latin typeface="+mn-lt"/>
                <a:ea typeface="+mn-ea"/>
                <a:cs typeface="+mn-cs"/>
              </a:rPr>
              <a:t>In1958, he joined TI (Texas Instruments) in Dallas. During the summer of that year working with borrowed and improvised equipment, he conceived and built the first electronic circuit in which all of the components, both active and passive, were fabricated in a single piece of semiconductor material half the size of a paper clip. The successful laboratory demonstration of that first simple microchip on </a:t>
            </a:r>
            <a:r>
              <a:rPr kumimoji="0" lang="en-US" altLang="zh-CN" sz="2000" b="1" i="0" u="none" strike="noStrike" kern="0" cap="none" spc="0" normalizeH="0" baseline="0" noProof="0" smtClean="0">
                <a:ln>
                  <a:noFill/>
                </a:ln>
                <a:solidFill>
                  <a:srgbClr val="FFCC00"/>
                </a:solidFill>
                <a:effectLst/>
                <a:uLnTx/>
                <a:uFillTx/>
                <a:latin typeface="+mn-lt"/>
                <a:ea typeface="+mn-ea"/>
                <a:cs typeface="+mn-cs"/>
              </a:rPr>
              <a:t>September 12, 1958</a:t>
            </a:r>
            <a:r>
              <a:rPr kumimoji="0" lang="en-US" altLang="zh-CN" sz="2000" b="1" i="0" u="none" strike="noStrike" kern="0" cap="none" spc="0" normalizeH="0" baseline="0" noProof="0" smtClean="0">
                <a:ln>
                  <a:noFill/>
                </a:ln>
                <a:solidFill>
                  <a:schemeClr val="tx1"/>
                </a:solidFill>
                <a:effectLst/>
                <a:uLnTx/>
                <a:uFillTx/>
                <a:latin typeface="+mn-lt"/>
                <a:ea typeface="+mn-ea"/>
                <a:cs typeface="+mn-cs"/>
              </a:rPr>
              <a:t>, made history.</a:t>
            </a:r>
            <a:endParaRPr kumimoji="0" lang="en-US" altLang="zh-CN" sz="20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en-US" altLang="zh-CN" sz="2000" b="1" i="0" u="none" strike="noStrike" kern="0" cap="none" spc="0" normalizeH="0" baseline="0" noProof="0" smtClean="0">
                <a:ln>
                  <a:noFill/>
                </a:ln>
                <a:solidFill>
                  <a:srgbClr val="FFCC00"/>
                </a:solidFill>
                <a:effectLst/>
                <a:uLnTx/>
                <a:uFillTx/>
                <a:latin typeface="+mn-lt"/>
                <a:ea typeface="+mn-ea"/>
                <a:cs typeface="+mn-cs"/>
              </a:rPr>
              <a:t>In 2000, Jack Kilby was awarded the Nobel Prize in Physics for his part in the invention of the integrated circuit</a:t>
            </a:r>
            <a:r>
              <a:rPr kumimoji="0" lang="en-US" altLang="zh-CN" sz="2000" b="1" i="0" u="none" strike="noStrike" kern="0" cap="none" spc="0" normalizeH="0" baseline="0" noProof="0" smtClean="0">
                <a:ln>
                  <a:noFill/>
                </a:ln>
                <a:solidFill>
                  <a:schemeClr val="tx1"/>
                </a:solidFill>
                <a:effectLst/>
                <a:uLnTx/>
                <a:uFillTx/>
                <a:latin typeface="+mn-lt"/>
                <a:ea typeface="+mn-ea"/>
                <a:cs typeface="+mn-cs"/>
              </a:rPr>
              <a:t>.</a:t>
            </a:r>
            <a:endParaRPr kumimoji="0" lang="en-US" altLang="zh-CN" sz="20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en-US" altLang="zh-CN" sz="2000" b="1" i="0" u="none" strike="noStrike" kern="0" cap="none" spc="0" normalizeH="0" baseline="0" noProof="0" smtClean="0">
                <a:ln>
                  <a:noFill/>
                </a:ln>
                <a:solidFill>
                  <a:schemeClr val="tx1"/>
                </a:solidFill>
                <a:effectLst/>
                <a:uLnTx/>
                <a:uFillTx/>
                <a:latin typeface="+mn-lt"/>
                <a:ea typeface="+mn-ea"/>
                <a:cs typeface="+mn-cs"/>
              </a:rPr>
              <a:t>From Jack Kilby's first simple circuit has grown a worldwide integrated circuit market whose sales in 2000 totaled $177 billion. These components supported a 2000 worldwide electronic end-equipment market of nearly $1,150billion. </a:t>
            </a:r>
            <a:r>
              <a:rPr kumimoji="0" lang="en-US" altLang="zh-CN" sz="2000" b="1" i="0" u="none" strike="noStrike" kern="0" cap="none" spc="0" normalizeH="0" baseline="0" noProof="0" smtClean="0">
                <a:ln>
                  <a:noFill/>
                </a:ln>
                <a:solidFill>
                  <a:srgbClr val="FFCC00"/>
                </a:solidFill>
                <a:effectLst/>
                <a:uLnTx/>
                <a:uFillTx/>
                <a:latin typeface="+mn-lt"/>
                <a:ea typeface="+mn-ea"/>
                <a:cs typeface="+mn-cs"/>
              </a:rPr>
              <a:t>Such is the power of one idea to change the world.</a:t>
            </a:r>
            <a:endParaRPr kumimoji="0" lang="en-US" altLang="zh-CN" sz="2000" b="1" i="0" u="none" strike="noStrike" kern="0" cap="none" spc="0" normalizeH="0" baseline="0" noProof="0" smtClean="0">
              <a:ln>
                <a:noFill/>
              </a:ln>
              <a:solidFill>
                <a:srgbClr val="FFCC00"/>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endParaRPr kumimoji="0" lang="en-US" altLang="zh-CN" sz="20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342900" marR="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sym typeface="+mn-ea"/>
              </a:rPr>
              <a:t>集成电路更先进的方案</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0" marR="0" indent="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None/>
            </a:pPr>
            <a:endPar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p:txBody>
      </p:sp>
      <p:sp>
        <p:nvSpPr>
          <p:cNvPr id="4" name="标题 1"/>
          <p:cNvSpPr>
            <a:spLocks noGrp="1"/>
          </p:cNvSpPr>
          <p:nvPr/>
        </p:nvSpPr>
        <p:spPr>
          <a:xfrm>
            <a:off x="582613" y="400050"/>
            <a:ext cx="8226425" cy="1143000"/>
          </a:xfrm>
          <a:prstGeom prst="rect">
            <a:avLst/>
          </a:prstGeom>
          <a:noFill/>
          <a:ln w="9525">
            <a:noFill/>
            <a:miter lim="800000"/>
          </a:ln>
          <a:effectLst/>
        </p:spPr>
        <p:txBody>
          <a:bodyPr vert="horz" wrap="square" lIns="91440" tIns="45720" rIns="91440" bIns="45720" numCol="1" anchor="ctr" anchorCtr="1" compatLnSpc="1"/>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fontAlgn="base"/>
            <a:r>
              <a:rPr lang="zh-CN" altLang="en-US" strike="noStrike" noProof="1">
                <a:latin typeface="+mj-lt"/>
                <a:ea typeface="+mj-ea"/>
                <a:cs typeface="+mj-cs"/>
                <a:sym typeface="+mn-ea"/>
              </a:rPr>
              <a:t>集成电路发展历程</a:t>
            </a:r>
            <a:endParaRPr lang="zh-CN" altLang="en-US" strike="noStrike" noProof="1"/>
          </a:p>
        </p:txBody>
      </p:sp>
      <p:pic>
        <p:nvPicPr>
          <p:cNvPr id="23555" name="Picture 8"/>
          <p:cNvPicPr>
            <a:picLocks noChangeAspect="1"/>
          </p:cNvPicPr>
          <p:nvPr/>
        </p:nvPicPr>
        <p:blipFill>
          <a:blip r:embed="rId1"/>
          <a:srcRect r="71672" b="58485"/>
          <a:stretch>
            <a:fillRect/>
          </a:stretch>
        </p:blipFill>
        <p:spPr>
          <a:xfrm>
            <a:off x="903288" y="2339975"/>
            <a:ext cx="3240087" cy="4105275"/>
          </a:xfrm>
          <a:prstGeom prst="rect">
            <a:avLst/>
          </a:prstGeom>
          <a:noFill/>
          <a:ln w="9525">
            <a:noFill/>
          </a:ln>
        </p:spPr>
      </p:pic>
      <p:pic>
        <p:nvPicPr>
          <p:cNvPr id="23556" name="Picture 12"/>
          <p:cNvPicPr>
            <a:picLocks noChangeAspect="1"/>
          </p:cNvPicPr>
          <p:nvPr>
            <p:ph idx="1"/>
          </p:nvPr>
        </p:nvPicPr>
        <p:blipFill>
          <a:blip r:embed="rId2"/>
          <a:stretch>
            <a:fillRect/>
          </a:stretch>
        </p:blipFill>
        <p:spPr>
          <a:xfrm>
            <a:off x="4808538" y="2339975"/>
            <a:ext cx="2951162" cy="2951163"/>
          </a:xfrm>
        </p:spPr>
      </p:pic>
      <p:sp>
        <p:nvSpPr>
          <p:cNvPr id="18437" name="Text Box 15"/>
          <p:cNvSpPr txBox="1"/>
          <p:nvPr/>
        </p:nvSpPr>
        <p:spPr>
          <a:xfrm>
            <a:off x="5335588" y="5584825"/>
            <a:ext cx="18986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r>
              <a:rPr kumimoji="0" lang="en-US" altLang="zh-CN" sz="1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Robert N.Noyce</a:t>
            </a:r>
            <a:endParaRPr kumimoji="0" lang="en-US" altLang="zh-CN" sz="1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集成电路的发明人</a:t>
            </a: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b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Robert N. Noyce(1927-1990)</a:t>
            </a:r>
            <a:endPar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73731" name="Rectangle 3"/>
          <p:cNvSpPr>
            <a:spLocks noGrp="1" noChangeArrowheads="1"/>
          </p:cNvSpPr>
          <p:nvPr>
            <p:ph idx="1"/>
          </p:nvPr>
        </p:nvSpPr>
        <p:spPr>
          <a:xfrm>
            <a:off x="250825" y="1341438"/>
            <a:ext cx="8443913" cy="4497388"/>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endParaRPr kumimoji="0" lang="en-US" altLang="zh-CN" sz="20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en-US" altLang="zh-CN" sz="2000" b="1" i="0" u="none" strike="noStrike" kern="0" cap="none" spc="0" normalizeH="0" baseline="0" noProof="0" smtClean="0">
                <a:ln>
                  <a:noFill/>
                </a:ln>
                <a:solidFill>
                  <a:schemeClr val="tx1"/>
                </a:solidFill>
                <a:effectLst/>
                <a:uLnTx/>
                <a:uFillTx/>
                <a:latin typeface="+mn-lt"/>
                <a:ea typeface="+mn-ea"/>
                <a:cs typeface="+mn-cs"/>
              </a:rPr>
              <a:t>Born in Iowa, he received a B.A. from Grinnell College (Iowa) in1949 and a Ph.D. in physical electronics from the Massachusetts Institute of Technology in 1953. He did research at Philip Corporation until 1956, when he joined </a:t>
            </a:r>
            <a:r>
              <a:rPr kumimoji="0" lang="en-US" altLang="zh-CN" sz="2000" b="1" i="0" u="none" strike="noStrike" kern="0" cap="none" spc="0" normalizeH="0" baseline="0" noProof="0" smtClean="0">
                <a:ln>
                  <a:noFill/>
                </a:ln>
                <a:solidFill>
                  <a:srgbClr val="FFCC00"/>
                </a:solidFill>
                <a:effectLst/>
                <a:uLnTx/>
                <a:uFillTx/>
                <a:latin typeface="+mn-lt"/>
                <a:ea typeface="+mn-ea"/>
                <a:cs typeface="+mn-cs"/>
              </a:rPr>
              <a:t>Shockley Semiconductor Laboratory </a:t>
            </a:r>
            <a:r>
              <a:rPr kumimoji="0" lang="en-US" altLang="zh-CN" sz="2000" b="1" i="0" u="none" strike="noStrike" kern="0" cap="none" spc="0" normalizeH="0" baseline="0" noProof="0" smtClean="0">
                <a:ln>
                  <a:noFill/>
                </a:ln>
                <a:solidFill>
                  <a:schemeClr val="tx1"/>
                </a:solidFill>
                <a:effectLst/>
                <a:uLnTx/>
                <a:uFillTx/>
                <a:latin typeface="+mn-lt"/>
                <a:ea typeface="+mn-ea"/>
                <a:cs typeface="+mn-cs"/>
              </a:rPr>
              <a:t>in Palo Alto, California, to work on transistor technology.</a:t>
            </a:r>
            <a:endParaRPr kumimoji="0" lang="en-US" altLang="zh-CN" sz="20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en-US" altLang="zh-CN" sz="2000" b="1" i="0" u="none" strike="noStrike" kern="0" cap="none" spc="0" normalizeH="0" baseline="0" noProof="0" smtClean="0">
                <a:ln>
                  <a:noFill/>
                </a:ln>
                <a:solidFill>
                  <a:schemeClr val="tx1"/>
                </a:solidFill>
                <a:effectLst/>
                <a:uLnTx/>
                <a:uFillTx/>
                <a:latin typeface="+mn-lt"/>
                <a:ea typeface="+mn-ea"/>
                <a:cs typeface="+mn-cs"/>
              </a:rPr>
              <a:t>As research director of Fairchild Semiconductor, he was responsible for initial development of the firm's silicon mesa and planar transistor product lines. </a:t>
            </a:r>
            <a:r>
              <a:rPr kumimoji="0" lang="en-US" altLang="zh-CN" sz="2000" b="1" i="0" u="none" strike="noStrike" kern="0" cap="none" spc="0" normalizeH="0" baseline="0" noProof="0" smtClean="0">
                <a:ln>
                  <a:noFill/>
                </a:ln>
                <a:solidFill>
                  <a:srgbClr val="FFCC00"/>
                </a:solidFill>
                <a:effectLst/>
                <a:uLnTx/>
                <a:uFillTx/>
                <a:latin typeface="+mn-lt"/>
                <a:ea typeface="+mn-ea"/>
                <a:cs typeface="+mn-cs"/>
              </a:rPr>
              <a:t>In 1957 Noyce co-founded the Fairchild Semiconductor Corporation</a:t>
            </a:r>
            <a:r>
              <a:rPr kumimoji="0" lang="en-US" altLang="zh-CN" sz="2000" b="1" i="0" u="none" strike="noStrike" kern="0" cap="none" spc="0" normalizeH="0" baseline="0" noProof="0" smtClean="0">
                <a:ln>
                  <a:noFill/>
                </a:ln>
                <a:solidFill>
                  <a:schemeClr val="tx1"/>
                </a:solidFill>
                <a:effectLst/>
                <a:uLnTx/>
                <a:uFillTx/>
                <a:latin typeface="+mn-lt"/>
                <a:ea typeface="+mn-ea"/>
                <a:cs typeface="+mn-cs"/>
              </a:rPr>
              <a:t> in Mountain View, California. He was research director until early 1959 when he became vice president and general manager.</a:t>
            </a:r>
            <a:endParaRPr kumimoji="0" lang="en-US" altLang="zh-CN" sz="20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en-US" altLang="zh-CN" sz="2000" b="1" i="0" u="none" strike="noStrike" kern="0" cap="none" spc="0" normalizeH="0" baseline="0" noProof="0" smtClean="0">
                <a:ln>
                  <a:noFill/>
                </a:ln>
                <a:solidFill>
                  <a:srgbClr val="FFCC00"/>
                </a:solidFill>
                <a:effectLst/>
                <a:uLnTx/>
                <a:uFillTx/>
                <a:latin typeface="+mn-lt"/>
                <a:ea typeface="+mn-ea"/>
                <a:cs typeface="+mn-cs"/>
              </a:rPr>
              <a:t>In July 1968 he co-founded Intel Corp. with Gordon E. Moore</a:t>
            </a:r>
            <a:r>
              <a:rPr kumimoji="0" lang="en-US" altLang="zh-CN" sz="2000" b="1" i="0" u="none" strike="noStrike" kern="0" cap="none" spc="0" normalizeH="0" baseline="0" noProof="0" smtClean="0">
                <a:ln>
                  <a:noFill/>
                </a:ln>
                <a:solidFill>
                  <a:schemeClr val="tx1"/>
                </a:solidFill>
                <a:effectLst/>
                <a:uLnTx/>
                <a:uFillTx/>
                <a:latin typeface="+mn-lt"/>
                <a:ea typeface="+mn-ea"/>
                <a:cs typeface="+mn-cs"/>
              </a:rPr>
              <a:t>, who had also been a cofounder of Fairchild Semiconductor and a member of the Shockley laboratory staff. Noyce served as president of Intel until 1975 and chairman of the board from 1975 to 1979.</a:t>
            </a:r>
            <a:endParaRPr kumimoji="0" lang="en-US" altLang="zh-CN" sz="20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endParaRPr kumimoji="0" lang="en-US" altLang="zh-CN" sz="20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None/>
              <a:defRPr/>
            </a:pPr>
            <a:endParaRPr kumimoji="0" lang="en-US" altLang="zh-CN" sz="2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MOSFET</a:t>
            </a:r>
            <a:endPar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graphicFrame>
        <p:nvGraphicFramePr>
          <p:cNvPr id="25602" name="Object 3"/>
          <p:cNvGraphicFramePr>
            <a:graphicFrameLocks noChangeAspect="1"/>
          </p:cNvGraphicFramePr>
          <p:nvPr>
            <p:ph sz="half" idx="1"/>
          </p:nvPr>
        </p:nvGraphicFramePr>
        <p:xfrm>
          <a:off x="1476375" y="1916113"/>
          <a:ext cx="2914650" cy="1152525"/>
        </p:xfrm>
        <a:graphic>
          <a:graphicData uri="http://schemas.openxmlformats.org/presentationml/2006/ole">
            <mc:AlternateContent xmlns:mc="http://schemas.openxmlformats.org/markup-compatibility/2006">
              <mc:Choice xmlns:v="urn:schemas-microsoft-com:vml" Requires="v">
                <p:oleObj spid="_x0000_s3078" name="" r:id="rId1" imgW="2914650" imgH="1152525" progId="Paint.Picture">
                  <p:embed/>
                </p:oleObj>
              </mc:Choice>
              <mc:Fallback>
                <p:oleObj name="" r:id="rId1" imgW="2914650" imgH="1152525" progId="Paint.Picture">
                  <p:embed/>
                  <p:pic>
                    <p:nvPicPr>
                      <p:cNvPr id="0" name="图片 3077"/>
                      <p:cNvPicPr/>
                      <p:nvPr/>
                    </p:nvPicPr>
                    <p:blipFill>
                      <a:blip r:embed="rId2"/>
                      <a:stretch>
                        <a:fillRect/>
                      </a:stretch>
                    </p:blipFill>
                    <p:spPr>
                      <a:xfrm>
                        <a:off x="1476375" y="1916113"/>
                        <a:ext cx="2914650" cy="1152525"/>
                      </a:xfrm>
                      <a:prstGeom prst="rect">
                        <a:avLst/>
                      </a:prstGeom>
                      <a:noFill/>
                      <a:ln w="38100">
                        <a:miter/>
                      </a:ln>
                    </p:spPr>
                  </p:pic>
                </p:oleObj>
              </mc:Fallback>
            </mc:AlternateContent>
          </a:graphicData>
        </a:graphic>
      </p:graphicFrame>
      <p:graphicFrame>
        <p:nvGraphicFramePr>
          <p:cNvPr id="25603" name="Object 5"/>
          <p:cNvGraphicFramePr>
            <a:graphicFrameLocks noChangeAspect="1"/>
          </p:cNvGraphicFramePr>
          <p:nvPr>
            <p:ph sz="quarter" idx="2"/>
          </p:nvPr>
        </p:nvGraphicFramePr>
        <p:xfrm>
          <a:off x="4643438" y="1700213"/>
          <a:ext cx="4037012" cy="1428750"/>
        </p:xfrm>
        <a:graphic>
          <a:graphicData uri="http://schemas.openxmlformats.org/presentationml/2006/ole">
            <mc:AlternateContent xmlns:mc="http://schemas.openxmlformats.org/markup-compatibility/2006">
              <mc:Choice xmlns:v="urn:schemas-microsoft-com:vml" Requires="v">
                <p:oleObj spid="_x0000_s3081" name="" r:id="rId3" imgW="4171950" imgH="1476375" progId="Paint.Picture">
                  <p:embed/>
                </p:oleObj>
              </mc:Choice>
              <mc:Fallback>
                <p:oleObj name="" r:id="rId3" imgW="4171950" imgH="1476375" progId="Paint.Picture">
                  <p:embed/>
                  <p:pic>
                    <p:nvPicPr>
                      <p:cNvPr id="0" name="图片 3080"/>
                      <p:cNvPicPr/>
                      <p:nvPr/>
                    </p:nvPicPr>
                    <p:blipFill>
                      <a:blip r:embed="rId4"/>
                      <a:stretch>
                        <a:fillRect/>
                      </a:stretch>
                    </p:blipFill>
                    <p:spPr>
                      <a:xfrm>
                        <a:off x="4643438" y="1700213"/>
                        <a:ext cx="4037012" cy="1428750"/>
                      </a:xfrm>
                      <a:prstGeom prst="rect">
                        <a:avLst/>
                      </a:prstGeom>
                      <a:noFill/>
                      <a:ln w="38100">
                        <a:miter/>
                      </a:ln>
                    </p:spPr>
                  </p:pic>
                </p:oleObj>
              </mc:Fallback>
            </mc:AlternateContent>
          </a:graphicData>
        </a:graphic>
      </p:graphicFrame>
      <p:graphicFrame>
        <p:nvGraphicFramePr>
          <p:cNvPr id="25604" name="Object 6"/>
          <p:cNvGraphicFramePr>
            <a:graphicFrameLocks noChangeAspect="1"/>
          </p:cNvGraphicFramePr>
          <p:nvPr>
            <p:ph sz="quarter" idx="3"/>
          </p:nvPr>
        </p:nvGraphicFramePr>
        <p:xfrm>
          <a:off x="2411413" y="3213100"/>
          <a:ext cx="4824412" cy="1751013"/>
        </p:xfrm>
        <a:graphic>
          <a:graphicData uri="http://schemas.openxmlformats.org/presentationml/2006/ole">
            <mc:AlternateContent xmlns:mc="http://schemas.openxmlformats.org/markup-compatibility/2006">
              <mc:Choice xmlns:v="urn:schemas-microsoft-com:vml" Requires="v">
                <p:oleObj spid="_x0000_s3082" name="" r:id="rId5" imgW="5591175" imgH="2028825" progId="Paint.Picture">
                  <p:embed/>
                </p:oleObj>
              </mc:Choice>
              <mc:Fallback>
                <p:oleObj name="" r:id="rId5" imgW="5591175" imgH="2028825" progId="Paint.Picture">
                  <p:embed/>
                  <p:pic>
                    <p:nvPicPr>
                      <p:cNvPr id="0" name="图片 3081"/>
                      <p:cNvPicPr/>
                      <p:nvPr/>
                    </p:nvPicPr>
                    <p:blipFill>
                      <a:blip r:embed="rId6"/>
                      <a:stretch>
                        <a:fillRect/>
                      </a:stretch>
                    </p:blipFill>
                    <p:spPr>
                      <a:xfrm>
                        <a:off x="2411413" y="3213100"/>
                        <a:ext cx="4824412" cy="1751013"/>
                      </a:xfrm>
                      <a:prstGeom prst="rect">
                        <a:avLst/>
                      </a:prstGeom>
                      <a:noFill/>
                      <a:ln w="38100">
                        <a:miter/>
                      </a:ln>
                    </p:spPr>
                  </p:pic>
                </p:oleObj>
              </mc:Fallback>
            </mc:AlternateContent>
          </a:graphicData>
        </a:graphic>
      </p:graphicFrame>
      <p:sp>
        <p:nvSpPr>
          <p:cNvPr id="20486" name="Text Box 7"/>
          <p:cNvSpPr txBox="1"/>
          <p:nvPr/>
        </p:nvSpPr>
        <p:spPr>
          <a:xfrm>
            <a:off x="971550" y="4868863"/>
            <a:ext cx="7561263" cy="15875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endPar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r>
              <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线宽</a:t>
            </a:r>
            <a:r>
              <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(Line width), </a:t>
            </a:r>
            <a:r>
              <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特征尺寸</a:t>
            </a:r>
            <a:r>
              <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(Feature Size)</a:t>
            </a:r>
            <a:endPar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endPar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CMOS</a:t>
            </a:r>
            <a:endPar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graphicFrame>
        <p:nvGraphicFramePr>
          <p:cNvPr id="26626" name="Object 3"/>
          <p:cNvGraphicFramePr>
            <a:graphicFrameLocks noChangeAspect="1"/>
          </p:cNvGraphicFramePr>
          <p:nvPr>
            <p:ph sz="half" idx="1"/>
          </p:nvPr>
        </p:nvGraphicFramePr>
        <p:xfrm>
          <a:off x="827088" y="1268413"/>
          <a:ext cx="7200900" cy="1352550"/>
        </p:xfrm>
        <a:graphic>
          <a:graphicData uri="http://schemas.openxmlformats.org/presentationml/2006/ole">
            <mc:AlternateContent xmlns:mc="http://schemas.openxmlformats.org/markup-compatibility/2006">
              <mc:Choice xmlns:v="urn:schemas-microsoft-com:vml" Requires="v">
                <p:oleObj spid="_x0000_s3079" name="" r:id="rId1" imgW="8162925" imgH="1533525" progId="Paint.Picture">
                  <p:embed/>
                </p:oleObj>
              </mc:Choice>
              <mc:Fallback>
                <p:oleObj name="" r:id="rId1" imgW="8162925" imgH="1533525" progId="Paint.Picture">
                  <p:embed/>
                  <p:pic>
                    <p:nvPicPr>
                      <p:cNvPr id="0" name="图片 3078"/>
                      <p:cNvPicPr/>
                      <p:nvPr/>
                    </p:nvPicPr>
                    <p:blipFill>
                      <a:blip r:embed="rId2"/>
                      <a:stretch>
                        <a:fillRect/>
                      </a:stretch>
                    </p:blipFill>
                    <p:spPr>
                      <a:xfrm>
                        <a:off x="827088" y="1268413"/>
                        <a:ext cx="7200900" cy="1352550"/>
                      </a:xfrm>
                      <a:prstGeom prst="rect">
                        <a:avLst/>
                      </a:prstGeom>
                      <a:noFill/>
                      <a:ln w="38100">
                        <a:miter/>
                      </a:ln>
                    </p:spPr>
                  </p:pic>
                </p:oleObj>
              </mc:Fallback>
            </mc:AlternateContent>
          </a:graphicData>
        </a:graphic>
      </p:graphicFrame>
      <p:graphicFrame>
        <p:nvGraphicFramePr>
          <p:cNvPr id="26627" name="Object 6"/>
          <p:cNvGraphicFramePr>
            <a:graphicFrameLocks noChangeAspect="1"/>
          </p:cNvGraphicFramePr>
          <p:nvPr>
            <p:ph sz="quarter" idx="3"/>
          </p:nvPr>
        </p:nvGraphicFramePr>
        <p:xfrm>
          <a:off x="4572000" y="2781300"/>
          <a:ext cx="3148013" cy="2173288"/>
        </p:xfrm>
        <a:graphic>
          <a:graphicData uri="http://schemas.openxmlformats.org/presentationml/2006/ole">
            <mc:AlternateContent xmlns:mc="http://schemas.openxmlformats.org/markup-compatibility/2006">
              <mc:Choice xmlns:v="urn:schemas-microsoft-com:vml" Requires="v">
                <p:oleObj spid="_x0000_s3077" name="" r:id="rId3" imgW="3505200" imgH="2419350" progId="Paint.Picture">
                  <p:embed/>
                </p:oleObj>
              </mc:Choice>
              <mc:Fallback>
                <p:oleObj name="" r:id="rId3" imgW="3505200" imgH="2419350" progId="Paint.Picture">
                  <p:embed/>
                  <p:pic>
                    <p:nvPicPr>
                      <p:cNvPr id="0" name="图片 3076"/>
                      <p:cNvPicPr/>
                      <p:nvPr/>
                    </p:nvPicPr>
                    <p:blipFill>
                      <a:blip r:embed="rId4"/>
                      <a:stretch>
                        <a:fillRect/>
                      </a:stretch>
                    </p:blipFill>
                    <p:spPr>
                      <a:xfrm>
                        <a:off x="4572000" y="2781300"/>
                        <a:ext cx="3148013" cy="2173288"/>
                      </a:xfrm>
                      <a:prstGeom prst="rect">
                        <a:avLst/>
                      </a:prstGeom>
                      <a:noFill/>
                      <a:ln w="38100">
                        <a:miter/>
                      </a:ln>
                    </p:spPr>
                  </p:pic>
                </p:oleObj>
              </mc:Fallback>
            </mc:AlternateContent>
          </a:graphicData>
        </a:graphic>
      </p:graphicFrame>
      <p:graphicFrame>
        <p:nvGraphicFramePr>
          <p:cNvPr id="26628" name="Object 7"/>
          <p:cNvGraphicFramePr>
            <a:graphicFrameLocks noChangeAspect="1"/>
          </p:cNvGraphicFramePr>
          <p:nvPr>
            <p:ph sz="quarter" idx="2"/>
          </p:nvPr>
        </p:nvGraphicFramePr>
        <p:xfrm>
          <a:off x="1116013" y="2781300"/>
          <a:ext cx="2744787" cy="2171700"/>
        </p:xfrm>
        <a:graphic>
          <a:graphicData uri="http://schemas.openxmlformats.org/presentationml/2006/ole">
            <mc:AlternateContent xmlns:mc="http://schemas.openxmlformats.org/markup-compatibility/2006">
              <mc:Choice xmlns:v="urn:schemas-microsoft-com:vml" Requires="v">
                <p:oleObj spid="_x0000_s3080" name="" r:id="rId5" imgW="3105150" imgH="2457450" progId="Paint.Picture">
                  <p:embed/>
                </p:oleObj>
              </mc:Choice>
              <mc:Fallback>
                <p:oleObj name="" r:id="rId5" imgW="3105150" imgH="2457450" progId="Paint.Picture">
                  <p:embed/>
                  <p:pic>
                    <p:nvPicPr>
                      <p:cNvPr id="0" name="图片 3079"/>
                      <p:cNvPicPr/>
                      <p:nvPr/>
                    </p:nvPicPr>
                    <p:blipFill>
                      <a:blip r:embed="rId6"/>
                      <a:stretch>
                        <a:fillRect/>
                      </a:stretch>
                    </p:blipFill>
                    <p:spPr>
                      <a:xfrm>
                        <a:off x="1116013" y="2781300"/>
                        <a:ext cx="2744787" cy="2171700"/>
                      </a:xfrm>
                      <a:prstGeom prst="rect">
                        <a:avLst/>
                      </a:prstGeom>
                      <a:noFill/>
                      <a:ln w="38100">
                        <a:miter/>
                      </a:ln>
                    </p:spPr>
                  </p:pic>
                </p:oleObj>
              </mc:Fallback>
            </mc:AlternateContent>
          </a:graphicData>
        </a:graphic>
      </p:graphicFrame>
      <p:sp>
        <p:nvSpPr>
          <p:cNvPr id="21510" name="Text Box 8"/>
          <p:cNvSpPr txBox="1"/>
          <p:nvPr/>
        </p:nvSpPr>
        <p:spPr>
          <a:xfrm>
            <a:off x="684213" y="4797425"/>
            <a:ext cx="8208963" cy="17684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ctr"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endParaRPr kumimoji="0" lang="en-US" altLang="zh-CN"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r>
              <a:rPr kumimoji="0" lang="en-US" altLang="zh-CN"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CMOS forms the basis of the vast majority of </a:t>
            </a:r>
            <a:endParaRPr kumimoji="0" lang="en-US" altLang="zh-CN"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r>
              <a:rPr kumimoji="0" lang="en-US" altLang="zh-CN"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all high density ICs manufactured today.</a:t>
            </a:r>
            <a:endParaRPr kumimoji="0" lang="en-US" altLang="zh-CN"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Pct val="115000"/>
              <a:buFont typeface="Wingdings" panose="05000000000000000000" pitchFamily="2" charset="2"/>
              <a:buNone/>
              <a:defRPr/>
            </a:pPr>
            <a:endParaRPr kumimoji="0" lang="en-US" altLang="zh-CN"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endParaRPr kumimoji="0" lang="en-US" altLang="zh-CN"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fontAlgn="base"/>
            <a:endParaRPr lang="zh-CN" altLang="en-US" strike="noStrike" noProof="1"/>
          </a:p>
        </p:txBody>
      </p:sp>
      <p:sp>
        <p:nvSpPr>
          <p:cNvPr id="3" name="内容占位符 2"/>
          <p:cNvSpPr>
            <a:spLocks noGrp="1"/>
          </p:cNvSpPr>
          <p:nvPr>
            <p:ph idx="1"/>
          </p:nvPr>
        </p:nvSpPr>
        <p:spPr/>
        <p:txBody>
          <a:bodyPr/>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课程性质：专业必修课</a:t>
            </a:r>
            <a:endPar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课程学分：</a:t>
            </a:r>
            <a:r>
              <a:rPr kumimoji="0" lang="en-US" altLang="zh-CN"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3</a:t>
            </a: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学分  </a:t>
            </a:r>
            <a:endPar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进度安排：前八周 理论，后八周 实验</a:t>
            </a:r>
            <a:endPar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考核方式</a:t>
            </a:r>
            <a:r>
              <a:rPr kumimoji="0" lang="en-US" altLang="zh-CN"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   </a:t>
            </a: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平时</a:t>
            </a:r>
            <a:r>
              <a:rPr kumimoji="0" lang="en-US" altLang="zh-CN"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a:t>
            </a: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期末（过程</a:t>
            </a: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化），</a:t>
            </a: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理论</a:t>
            </a:r>
            <a:r>
              <a:rPr kumimoji="0" lang="en-US" altLang="zh-CN"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a:t>
            </a: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实验  </a:t>
            </a:r>
            <a:endPar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0" marR="0" indent="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None/>
            </a:pPr>
            <a:r>
              <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 </a:t>
            </a:r>
            <a:endPar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endParaRPr kumimoji="0" lang="zh-CN" altLang="en-US" sz="32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7" name="Rectangle 7"/>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摩尔定律</a:t>
            </a: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(Moore’s Law)</a:t>
            </a:r>
            <a:endPar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87048" name="Rectangle 8"/>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en-US" altLang="zh-CN" sz="3200" b="1" i="0" u="none" strike="noStrike" kern="0" cap="none" spc="0" normalizeH="0" baseline="0" noProof="0" smtClean="0">
                <a:ln>
                  <a:noFill/>
                </a:ln>
                <a:solidFill>
                  <a:srgbClr val="FFCC00"/>
                </a:solidFill>
                <a:effectLst/>
                <a:uLnTx/>
                <a:uFillTx/>
                <a:latin typeface="+mn-lt"/>
                <a:ea typeface="+mn-ea"/>
                <a:cs typeface="+mn-cs"/>
              </a:rPr>
              <a:t>"The complexity for minimum component cost has increased </a:t>
            </a:r>
            <a:endParaRPr kumimoji="0" lang="en-US" altLang="zh-CN" sz="3200" b="1" i="0" u="none" strike="noStrike" kern="0" cap="none" spc="0" normalizeH="0" baseline="0" noProof="0" smtClean="0">
              <a:ln>
                <a:noFill/>
              </a:ln>
              <a:solidFill>
                <a:srgbClr val="FFCC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3200" b="1" i="0" u="none" strike="noStrike" kern="0" cap="none" spc="0" normalizeH="0" baseline="0" noProof="0" smtClean="0">
                <a:ln>
                  <a:noFill/>
                </a:ln>
                <a:solidFill>
                  <a:srgbClr val="FFCC00"/>
                </a:solidFill>
                <a:effectLst/>
                <a:uLnTx/>
                <a:uFillTx/>
                <a:latin typeface="+mn-lt"/>
                <a:ea typeface="+mn-ea"/>
                <a:cs typeface="+mn-cs"/>
              </a:rPr>
              <a:t>  at a rate of roughly a factor of</a:t>
            </a:r>
            <a:endParaRPr kumimoji="0" lang="en-US" altLang="zh-CN" sz="3200" b="1" i="0" u="none" strike="noStrike" kern="0" cap="none" spc="0" normalizeH="0" baseline="0" noProof="0" smtClean="0">
              <a:ln>
                <a:noFill/>
              </a:ln>
              <a:solidFill>
                <a:srgbClr val="FFCC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3200" b="1" i="0" u="none" strike="noStrike" kern="0" cap="none" spc="0" normalizeH="0" baseline="0" noProof="0" smtClean="0">
                <a:ln>
                  <a:noFill/>
                </a:ln>
                <a:solidFill>
                  <a:srgbClr val="FFCC00"/>
                </a:solidFill>
                <a:effectLst/>
                <a:uLnTx/>
                <a:uFillTx/>
                <a:latin typeface="+mn-lt"/>
                <a:ea typeface="+mn-ea"/>
                <a:cs typeface="+mn-cs"/>
              </a:rPr>
              <a:t>  two per year".</a:t>
            </a:r>
            <a:r>
              <a:rPr kumimoji="0" lang="en-US" altLang="zh-CN" sz="3200" b="1" i="0" u="none" strike="noStrike" kern="0" cap="none" spc="0" normalizeH="0" baseline="0" noProof="0" smtClean="0">
                <a:ln>
                  <a:noFill/>
                </a:ln>
                <a:solidFill>
                  <a:schemeClr val="tx1"/>
                </a:solidFill>
                <a:effectLst/>
                <a:uLnTx/>
                <a:uFillTx/>
                <a:latin typeface="+mn-lt"/>
                <a:ea typeface="+mn-ea"/>
                <a:cs typeface="+mn-cs"/>
              </a:rPr>
              <a:t> -----1965’</a:t>
            </a:r>
            <a:endParaRPr kumimoji="0" lang="en-US" altLang="zh-CN" sz="32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en-US" altLang="zh-CN" sz="3200" b="1" i="0" u="none" strike="noStrike" kern="0" cap="none" spc="0" normalizeH="0" baseline="0" noProof="0" smtClean="0">
                <a:ln>
                  <a:noFill/>
                </a:ln>
                <a:solidFill>
                  <a:schemeClr val="tx1"/>
                </a:solidFill>
                <a:effectLst/>
                <a:uLnTx/>
                <a:uFillTx/>
                <a:latin typeface="+mn-lt"/>
                <a:ea typeface="+mn-ea"/>
                <a:cs typeface="+mn-cs"/>
              </a:rPr>
              <a:t> </a:t>
            </a:r>
            <a:r>
              <a:rPr kumimoji="0" lang="en-US" altLang="zh-CN" sz="3200" b="1" i="0" u="none" strike="noStrike" kern="0" cap="none" spc="0" normalizeH="0" baseline="0" noProof="0" smtClean="0">
                <a:ln>
                  <a:noFill/>
                </a:ln>
                <a:solidFill>
                  <a:srgbClr val="FFCC00"/>
                </a:solidFill>
                <a:effectLst/>
                <a:uLnTx/>
                <a:uFillTx/>
                <a:latin typeface="+mn-lt"/>
                <a:ea typeface="+mn-ea"/>
                <a:cs typeface="+mn-cs"/>
              </a:rPr>
              <a:t>Moore's law was later amended to, the number of components per IC doubles every 18 months. Moore's law hold to this day.-----1975’</a:t>
            </a:r>
            <a:endParaRPr kumimoji="0" lang="en-US" altLang="zh-CN" sz="3200" b="0" i="0" u="none" strike="noStrike" kern="0" cap="none" spc="0" normalizeH="0" baseline="0" noProof="0" smtClean="0">
              <a:ln>
                <a:noFill/>
              </a:ln>
              <a:solidFill>
                <a:srgbClr val="FFCC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endParaRPr kumimoji="0" lang="en-US" altLang="zh-CN" sz="3200" b="0"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endParaRPr>
          </a:p>
        </p:txBody>
      </p:sp>
      <p:pic>
        <p:nvPicPr>
          <p:cNvPr id="27651" name="Picture 4"/>
          <p:cNvPicPr>
            <a:picLocks noChangeAspect="1"/>
          </p:cNvPicPr>
          <p:nvPr>
            <p:ph idx="1"/>
          </p:nvPr>
        </p:nvPicPr>
        <p:blipFill>
          <a:blip r:embed="rId1"/>
          <a:stretch>
            <a:fillRect/>
          </a:stretch>
        </p:blipFill>
        <p:spPr>
          <a:xfrm>
            <a:off x="6948488" y="1557338"/>
            <a:ext cx="1655762" cy="2232025"/>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7" name="Rectangle 5"/>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Intel</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的</a:t>
            </a: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CPU</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验证摩尔定律</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28674" name="内容占位符 2"/>
          <p:cNvPicPr>
            <a:picLocks noChangeAspect="1"/>
          </p:cNvPicPr>
          <p:nvPr>
            <p:ph idx="1"/>
            <p:custDataLst>
              <p:tags r:id="rId1"/>
            </p:custDataLst>
          </p:nvPr>
        </p:nvPicPr>
        <p:blipFill>
          <a:blip r:embed="rId2"/>
          <a:stretch>
            <a:fillRect/>
          </a:stretch>
        </p:blipFill>
        <p:spPr>
          <a:xfrm>
            <a:off x="954088" y="1539875"/>
            <a:ext cx="7243762" cy="4244975"/>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集成电路飞速发展的</a:t>
            </a: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70</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年代</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92163" name="Rectangle 3"/>
          <p:cNvSpPr>
            <a:spLocks noGrp="1" noChangeArrowheads="1"/>
          </p:cNvSpPr>
          <p:nvPr>
            <p:ph idx="1"/>
          </p:nvPr>
        </p:nvSpPr>
        <p:spPr>
          <a:xfrm>
            <a:off x="0" y="1268413"/>
            <a:ext cx="9144000" cy="44973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r>
              <a:rPr kumimoji="0" lang="en-US" altLang="zh-CN"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0" i="0" u="sng"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1970s -new products to drive the market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EPROM, DSP, DRAMs and Microprocessors, MOS scaling.</a:t>
            </a:r>
            <a:endParaRPr kumimoji="0" lang="en-US" altLang="zh-CN" sz="24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1970 -1stNMOS IC </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1971 -UVEPROM invented</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1971 -Microprocessor invented (Intel 4004)</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1972 -Digital Signal Processor invented</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1972 -MOSFET Scaling IBM 5u-&gt;1u</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1972 -Intel 8008 </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1974 -Intel 8080</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1978 -Intel 8086/8088</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rPr>
              <a:t>1978 -Semiconductor Industry passes $10-billion.</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Intel 4004 Micro-Processor</a:t>
            </a:r>
            <a:endPar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30722" name="Picture 4"/>
          <p:cNvPicPr>
            <a:picLocks noChangeAspect="1"/>
          </p:cNvPicPr>
          <p:nvPr>
            <p:ph idx="1"/>
          </p:nvPr>
        </p:nvPicPr>
        <p:blipFill>
          <a:blip r:embed="rId1"/>
          <a:srcRect r="34549"/>
          <a:stretch>
            <a:fillRect/>
          </a:stretch>
        </p:blipFill>
        <p:spPr>
          <a:xfrm>
            <a:off x="755650" y="1557338"/>
            <a:ext cx="3744913" cy="4465637"/>
          </a:xfrm>
        </p:spPr>
      </p:pic>
      <p:sp>
        <p:nvSpPr>
          <p:cNvPr id="26628" name="Text Box 6"/>
          <p:cNvSpPr txBox="1"/>
          <p:nvPr/>
        </p:nvSpPr>
        <p:spPr>
          <a:xfrm>
            <a:off x="5003800" y="1628775"/>
            <a:ext cx="3455988" cy="3937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r>
              <a:rPr kumimoji="0" lang="en-US" altLang="zh-CN" sz="1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by 1971 the 4004 the first 4-bit microprocessor was in production. The 4004 was a 3 chip set with a 2kbit ROM chip, a 320bit RAM chip and the 4bit processor each housed in a 16 pin DIP package. The 4004 processor required roughly 2,300 transistors to implement, used a silicon gate PMOS process with 10</a:t>
            </a:r>
            <a:r>
              <a:rPr kumimoji="0" lang="en-US" altLang="zh-CN" sz="1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黑体" panose="02010609060101010101" pitchFamily="49" charset="-122"/>
                <a:cs typeface="+mn-cs"/>
              </a:rPr>
              <a:t>µ</a:t>
            </a:r>
            <a:r>
              <a:rPr kumimoji="0" lang="en-US" altLang="zh-CN" sz="1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m linewidths, had a 108KHz clock speed and a die size of 13.5mm2.</a:t>
            </a:r>
            <a:endParaRPr kumimoji="0" lang="en-US" altLang="zh-CN" sz="18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2"/>
          <p:cNvSpPr>
            <a:spLocks noGrp="1" noChangeArrowheads="1"/>
          </p:cNvSpPr>
          <p:nvPr>
            <p:ph type="title"/>
          </p:nvPr>
        </p:nvSpPr>
        <p:spPr>
          <a:xfrm>
            <a:off x="455613" y="273050"/>
            <a:ext cx="3756025" cy="1143000"/>
          </a:xfrm>
        </p:spPr>
        <p:txBody>
          <a:bodyPr vert="horz" wrap="square" lIns="91440" tIns="45720" rIns="91440" bIns="45720" numCol="1" anchor="ctr" anchorCtr="1"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Intel 8080</a:t>
            </a:r>
            <a:endPar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31746" name="Picture 4"/>
          <p:cNvPicPr>
            <a:picLocks noChangeAspect="1"/>
          </p:cNvPicPr>
          <p:nvPr>
            <p:ph idx="1"/>
          </p:nvPr>
        </p:nvPicPr>
        <p:blipFill>
          <a:blip r:embed="rId1"/>
          <a:srcRect r="70396" b="55574"/>
          <a:stretch>
            <a:fillRect/>
          </a:stretch>
        </p:blipFill>
        <p:spPr>
          <a:xfrm>
            <a:off x="468313" y="1557338"/>
            <a:ext cx="3532187" cy="5300662"/>
          </a:xfrm>
        </p:spPr>
      </p:pic>
      <p:sp>
        <p:nvSpPr>
          <p:cNvPr id="27652" name="Text Box 6"/>
          <p:cNvSpPr txBox="1"/>
          <p:nvPr/>
        </p:nvSpPr>
        <p:spPr>
          <a:xfrm>
            <a:off x="4572000" y="1700213"/>
            <a:ext cx="4103688" cy="42910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r>
              <a:rPr kumimoji="0" lang="en-US" altLang="zh-CN" sz="24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The 8080 was used in the Altair computer. The 8080 was manufactured in a silicon gate NMOS process with 6</a:t>
            </a:r>
            <a:r>
              <a:rPr kumimoji="0" lang="en-US" altLang="zh-CN" sz="24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黑体" panose="02010609060101010101" pitchFamily="49" charset="-122"/>
                <a:cs typeface="+mn-cs"/>
              </a:rPr>
              <a:t>µ</a:t>
            </a:r>
            <a:r>
              <a:rPr kumimoji="0" lang="en-US" altLang="zh-CN" sz="24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m linewidths, 1 polysilicon layer and 1 metal layer, the 8080 had 6,000 transistors, a 2MHz clock speed and a 20.0mm2 die size</a:t>
            </a:r>
            <a:endParaRPr kumimoji="0" lang="en-US" altLang="zh-CN" sz="24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endParaRPr kumimoji="0" lang="en-US" altLang="zh-CN" sz="2400" b="1" i="0" u="none" strike="noStrike" kern="1200" cap="none" spc="0" normalizeH="0" baseline="0" noProof="1">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Intel 8086/8088</a:t>
            </a:r>
            <a:endPar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97283" name="Rectangle 3"/>
          <p:cNvSpPr>
            <a:spLocks noGrp="1" noChangeArrowheads="1"/>
          </p:cNvSpPr>
          <p:nvPr>
            <p:ph type="body" sz="half" idx="1"/>
          </p:nvPr>
        </p:nvSpPr>
        <p:spPr>
          <a:xfrm>
            <a:off x="455613" y="1598613"/>
            <a:ext cx="4037013" cy="4497388"/>
          </a:xfrm>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en-US" altLang="zh-CN" sz="2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The 8088 was selected by IBM for the IBM PC, the biggest semiconductor design win ever. The 8088/8086 were manufactured in a silicon gate NMOS process with 3µm line-widths, 1 polysiliconlayer and 1 metal layer, the 8088/8086 had 29,000 transistors, a 5 to 10MHz clock speed and a 28.6mm2die size. Both processors were identical 16 bit designs with the 8086 having a 16 bit bus and the 8088 having an 8 bit bus.</a:t>
            </a:r>
            <a:endParaRPr kumimoji="0" lang="en-US" altLang="zh-CN" sz="20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32771" name="Picture 4"/>
          <p:cNvPicPr>
            <a:picLocks noChangeAspect="1"/>
          </p:cNvPicPr>
          <p:nvPr>
            <p:ph sz="half" idx="2"/>
          </p:nvPr>
        </p:nvPicPr>
        <p:blipFill>
          <a:blip r:embed="rId1"/>
          <a:stretch>
            <a:fillRect/>
          </a:stretch>
        </p:blipFill>
        <p:spPr>
          <a:xfrm>
            <a:off x="4645025" y="1828800"/>
            <a:ext cx="4037013" cy="4037013"/>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80</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年代以后</a:t>
            </a: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—CPU</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的发展</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graphicFrame>
        <p:nvGraphicFramePr>
          <p:cNvPr id="33794" name="Object 3"/>
          <p:cNvGraphicFramePr>
            <a:graphicFrameLocks noChangeAspect="1"/>
          </p:cNvGraphicFramePr>
          <p:nvPr>
            <p:ph idx="1"/>
          </p:nvPr>
        </p:nvGraphicFramePr>
        <p:xfrm>
          <a:off x="468313" y="1274763"/>
          <a:ext cx="8351837" cy="4418012"/>
        </p:xfrm>
        <a:graphic>
          <a:graphicData uri="http://schemas.openxmlformats.org/presentationml/2006/ole">
            <mc:AlternateContent xmlns:mc="http://schemas.openxmlformats.org/markup-compatibility/2006">
              <mc:Choice xmlns:v="urn:schemas-microsoft-com:vml" Requires="v">
                <p:oleObj spid="_x0000_s3076" name="" r:id="rId1" imgW="8772525" imgH="4638675" progId="Paint.Picture">
                  <p:embed/>
                </p:oleObj>
              </mc:Choice>
              <mc:Fallback>
                <p:oleObj name="" r:id="rId1" imgW="8772525" imgH="4638675" progId="Paint.Picture">
                  <p:embed/>
                  <p:pic>
                    <p:nvPicPr>
                      <p:cNvPr id="0" name="图片 3075"/>
                      <p:cNvPicPr/>
                      <p:nvPr/>
                    </p:nvPicPr>
                    <p:blipFill>
                      <a:blip r:embed="rId2"/>
                      <a:stretch>
                        <a:fillRect/>
                      </a:stretch>
                    </p:blipFill>
                    <p:spPr>
                      <a:xfrm>
                        <a:off x="468313" y="1274763"/>
                        <a:ext cx="8351837" cy="4418012"/>
                      </a:xfrm>
                      <a:prstGeom prst="rect">
                        <a:avLst/>
                      </a:prstGeom>
                      <a:noFill/>
                      <a:ln w="38100">
                        <a:miter/>
                      </a:ln>
                    </p:spPr>
                  </p:pic>
                </p:oleObj>
              </mc:Fallback>
            </mc:AlternateContent>
          </a:graphicData>
        </a:graphic>
      </p:graphicFrame>
      <p:sp>
        <p:nvSpPr>
          <p:cNvPr id="29700" name="Text Box 5"/>
          <p:cNvSpPr txBox="1"/>
          <p:nvPr/>
        </p:nvSpPr>
        <p:spPr>
          <a:xfrm>
            <a:off x="611188" y="5949950"/>
            <a:ext cx="7345363"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r>
              <a:rPr kumimoji="0" lang="en-US"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Intel </a:t>
            </a:r>
            <a:r>
              <a:rPr kumimoji="0" lang="zh-CN" altLang="en-US"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酷睿</a:t>
            </a:r>
            <a:r>
              <a:rPr kumimoji="0" lang="en-US"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i7  2013  CPU</a:t>
            </a:r>
            <a:r>
              <a:rPr kumimoji="0" lang="zh-CN" altLang="en-US"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主频：</a:t>
            </a:r>
            <a:r>
              <a:rPr kumimoji="0" lang="en-US"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3.5GHz; </a:t>
            </a:r>
            <a:r>
              <a:rPr kumimoji="0" lang="zh-CN" altLang="en-US"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最大睿频： </a:t>
            </a:r>
            <a:r>
              <a:rPr kumimoji="0" lang="en-US"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3.9GHz; </a:t>
            </a:r>
            <a:r>
              <a:rPr kumimoji="0" lang="zh-CN" altLang="en-US"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制作工艺：</a:t>
            </a:r>
            <a:r>
              <a:rPr kumimoji="0" lang="en-US"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22</a:t>
            </a:r>
            <a:r>
              <a:rPr kumimoji="0" lang="zh-CN" altLang="en-US"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纳米</a:t>
            </a:r>
            <a:r>
              <a:rPr kumimoji="0" lang="en-US"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核心数量：四核心八线程</a:t>
            </a:r>
            <a:r>
              <a:rPr kumimoji="0" lang="zh-CN" altLang="en-US" sz="1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1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ctr" defTabSz="914400" rtl="0" eaLnBrk="0" fontAlgn="base" latinLnBrk="0" hangingPunct="0">
              <a:lnSpc>
                <a:spcPct val="100000"/>
              </a:lnSpc>
              <a:spcBef>
                <a:spcPct val="0"/>
              </a:spcBef>
              <a:spcAft>
                <a:spcPct val="0"/>
              </a:spcAft>
              <a:buClrTx/>
              <a:buSzTx/>
              <a:buFontTx/>
              <a:buNone/>
            </a:pPr>
            <a:r>
              <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sym typeface="+mn-ea"/>
              </a:rPr>
              <a:t>集成电路发展历程</a:t>
            </a:r>
            <a:endPar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endParaRPr>
          </a:p>
        </p:txBody>
      </p:sp>
      <p:sp>
        <p:nvSpPr>
          <p:cNvPr id="3" name="文本占位符 2"/>
          <p:cNvSpPr>
            <a:spLocks noGrp="1"/>
          </p:cNvSpPr>
          <p:nvPr>
            <p:ph type="body" sz="half" idx="1"/>
          </p:nvPr>
        </p:nvSpPr>
        <p:spPr>
          <a:xfrm>
            <a:off x="455613" y="1598613"/>
            <a:ext cx="8396288" cy="5183188"/>
          </a:xfrm>
        </p:spPr>
        <p:txBody>
          <a:bodyPr/>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1988年，16M DRAM问世，1平方厘米大小的硅片上集成有3500万个晶体管，标志着进入超大规模集成电路阶段的更高阶段；</a:t>
            </a:r>
            <a:endPar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1997年，300MHz奔腾Ⅱ问世,采用0.25μｍ工艺，奔腾系列芯片的推出让计算机的发展如虎添翼，发展速度让人惊叹；</a:t>
            </a:r>
            <a:endPar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2009年，intel酷睿i系列全新推出，采用了领先的32纳米工艺。2013年，酷睿i7 4960X，制作工艺22nm，晶体管数量18.6亿。</a:t>
            </a:r>
            <a:endPar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2019年，全球首款5G SOC芯片华为海思麒麟990面世，采用了先进的7</a:t>
            </a:r>
            <a:r>
              <a:rPr kumimoji="0" lang="en-US" altLang="zh-CN"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nm</a:t>
            </a: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工艺。</a:t>
            </a:r>
            <a:endPar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en-US" altLang="zh-CN"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2021</a:t>
            </a: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年，苹果</a:t>
            </a:r>
            <a:r>
              <a:rPr kumimoji="0" lang="en-US" altLang="zh-CN"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A14/麒麟9000,</a:t>
            </a: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采用</a:t>
            </a:r>
            <a:r>
              <a:rPr kumimoji="0" lang="en-US" altLang="zh-CN"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5nm</a:t>
            </a: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工艺，晶体管将</a:t>
            </a: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达到</a:t>
            </a:r>
            <a:r>
              <a:rPr kumimoji="0" lang="en-US" altLang="zh-CN"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125</a:t>
            </a:r>
            <a:r>
              <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亿个。</a:t>
            </a:r>
            <a:endParaRPr kumimoji="0" lang="zh-CN" altLang="en-US" sz="24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3" name="Rectangle 5"/>
          <p:cNvSpPr>
            <a:spLocks noGrp="1" noChangeArrowheads="1"/>
          </p:cNvSpPr>
          <p:nvPr>
            <p:ph type="title"/>
          </p:nvPr>
        </p:nvSpPr>
        <p:spPr>
          <a:xfrm>
            <a:off x="-1176337" y="523875"/>
            <a:ext cx="8226425" cy="1143000"/>
          </a:xfrm>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Intel Corei7</a:t>
            </a:r>
            <a:endPar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35842" name="Picture 4"/>
          <p:cNvPicPr>
            <a:picLocks noChangeAspect="1"/>
          </p:cNvPicPr>
          <p:nvPr>
            <p:ph idx="1"/>
          </p:nvPr>
        </p:nvPicPr>
        <p:blipFill>
          <a:blip r:embed="rId1"/>
          <a:srcRect r="11127"/>
          <a:stretch>
            <a:fillRect/>
          </a:stretch>
        </p:blipFill>
        <p:spPr>
          <a:xfrm>
            <a:off x="249238" y="1468438"/>
            <a:ext cx="4416425" cy="4968875"/>
          </a:xfrm>
        </p:spPr>
      </p:pic>
      <p:pic>
        <p:nvPicPr>
          <p:cNvPr id="35843" name="图片 1"/>
          <p:cNvPicPr>
            <a:picLocks noChangeAspect="1"/>
          </p:cNvPicPr>
          <p:nvPr/>
        </p:nvPicPr>
        <p:blipFill>
          <a:blip r:embed="rId2"/>
          <a:stretch>
            <a:fillRect/>
          </a:stretch>
        </p:blipFill>
        <p:spPr>
          <a:xfrm>
            <a:off x="3979863" y="1928813"/>
            <a:ext cx="4127500" cy="3487737"/>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集成电路对人类的影响</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09571" name="Rectangle 3"/>
          <p:cNvSpPr>
            <a:spLocks noGrp="1" noChangeArrowheads="1"/>
          </p:cNvSpPr>
          <p:nvPr>
            <p:ph idx="1"/>
          </p:nvPr>
        </p:nvSpPr>
        <p:spPr>
          <a:xfrm>
            <a:off x="1763713" y="1341438"/>
            <a:ext cx="3756025" cy="360045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1" i="0" u="none" strike="noStrike" kern="0" cap="none" spc="0" normalizeH="0" baseline="0" noProof="0" smtClean="0">
                <a:ln>
                  <a:noFill/>
                </a:ln>
                <a:solidFill>
                  <a:schemeClr val="tx1"/>
                </a:solidFill>
                <a:effectLst/>
                <a:uLnTx/>
                <a:uFillTx/>
                <a:latin typeface="+mn-lt"/>
                <a:ea typeface="+mn-ea"/>
                <a:cs typeface="+mn-cs"/>
              </a:rPr>
              <a:t>航空航天 </a:t>
            </a: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1" i="0" u="none" strike="noStrike" kern="0" cap="none" spc="0" normalizeH="0" baseline="0" noProof="0" smtClean="0">
                <a:ln>
                  <a:noFill/>
                </a:ln>
                <a:solidFill>
                  <a:schemeClr val="tx1"/>
                </a:solidFill>
                <a:effectLst/>
                <a:uLnTx/>
                <a:uFillTx/>
                <a:latin typeface="+mn-lt"/>
                <a:ea typeface="+mn-ea"/>
                <a:cs typeface="+mn-cs"/>
              </a:rPr>
              <a:t>军事</a:t>
            </a: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1" i="0" u="none" strike="noStrike" kern="0" cap="none" spc="0" normalizeH="0" baseline="0" noProof="0" smtClean="0">
                <a:ln>
                  <a:noFill/>
                </a:ln>
                <a:solidFill>
                  <a:schemeClr val="tx1"/>
                </a:solidFill>
                <a:effectLst/>
                <a:uLnTx/>
                <a:uFillTx/>
                <a:latin typeface="+mn-lt"/>
                <a:ea typeface="+mn-ea"/>
                <a:cs typeface="+mn-cs"/>
              </a:rPr>
              <a:t>汽车</a:t>
            </a: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1" i="0" u="none" strike="noStrike" kern="0" cap="none" spc="0" normalizeH="0" baseline="0" noProof="0" smtClean="0">
                <a:ln>
                  <a:noFill/>
                </a:ln>
                <a:solidFill>
                  <a:schemeClr val="tx1"/>
                </a:solidFill>
                <a:effectLst/>
                <a:uLnTx/>
                <a:uFillTx/>
                <a:latin typeface="+mn-lt"/>
                <a:ea typeface="+mn-ea"/>
                <a:cs typeface="+mn-cs"/>
              </a:rPr>
              <a:t>生产</a:t>
            </a: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1" i="0" u="none" strike="noStrike" kern="0" cap="none" spc="0" normalizeH="0" baseline="0" noProof="0" smtClean="0">
                <a:ln>
                  <a:noFill/>
                </a:ln>
                <a:solidFill>
                  <a:schemeClr val="tx1"/>
                </a:solidFill>
                <a:effectLst/>
                <a:uLnTx/>
                <a:uFillTx/>
                <a:latin typeface="+mn-lt"/>
                <a:ea typeface="+mn-ea"/>
                <a:cs typeface="+mn-cs"/>
              </a:rPr>
              <a:t>科研</a:t>
            </a: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1" i="0" u="none" strike="noStrike" kern="0" cap="none" spc="0" normalizeH="0" baseline="0" noProof="0" smtClean="0">
                <a:ln>
                  <a:noFill/>
                </a:ln>
                <a:solidFill>
                  <a:schemeClr val="tx1"/>
                </a:solidFill>
                <a:effectLst/>
                <a:uLnTx/>
                <a:uFillTx/>
                <a:latin typeface="+mn-lt"/>
                <a:ea typeface="+mn-ea"/>
                <a:cs typeface="+mn-cs"/>
              </a:rPr>
              <a:t>学习</a:t>
            </a:r>
            <a:r>
              <a:rPr kumimoji="0" lang="en-US" altLang="zh-CN" sz="3200" b="1" i="0" u="none" strike="noStrike" kern="0" cap="none" spc="0" normalizeH="0" baseline="0" noProof="0" smtClean="0">
                <a:ln>
                  <a:noFill/>
                </a:ln>
                <a:solidFill>
                  <a:schemeClr val="tx1"/>
                </a:solidFill>
                <a:effectLst/>
                <a:uLnTx/>
                <a:uFillTx/>
                <a:latin typeface="+mn-lt"/>
                <a:ea typeface="+mn-ea"/>
                <a:cs typeface="+mn-cs"/>
              </a:rPr>
              <a:t>, </a:t>
            </a:r>
            <a:r>
              <a:rPr kumimoji="0" lang="zh-CN" altLang="en-US" sz="3200" b="1" i="0" u="none" strike="noStrike" kern="0" cap="none" spc="0" normalizeH="0" baseline="0" noProof="0" smtClean="0">
                <a:ln>
                  <a:noFill/>
                </a:ln>
                <a:solidFill>
                  <a:schemeClr val="tx1"/>
                </a:solidFill>
                <a:effectLst/>
                <a:uLnTx/>
                <a:uFillTx/>
                <a:latin typeface="+mn-lt"/>
                <a:ea typeface="+mn-ea"/>
                <a:cs typeface="+mn-cs"/>
              </a:rPr>
              <a:t>生活</a:t>
            </a:r>
            <a:r>
              <a:rPr kumimoji="0" lang="en-US" altLang="zh-CN" sz="3200" b="1" i="0" u="none" strike="noStrike" kern="0" cap="none" spc="0" normalizeH="0" baseline="0" noProof="0" smtClean="0">
                <a:ln>
                  <a:noFill/>
                </a:ln>
                <a:solidFill>
                  <a:schemeClr val="tx1"/>
                </a:solidFill>
                <a:effectLst/>
                <a:uLnTx/>
                <a:uFillTx/>
                <a:latin typeface="+mn-lt"/>
                <a:ea typeface="+mn-ea"/>
                <a:cs typeface="+mn-cs"/>
              </a:rPr>
              <a:t>……</a:t>
            </a:r>
            <a:endParaRPr kumimoji="0" lang="en-US" altLang="zh-CN" sz="32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endParaRPr kumimoji="0" lang="en-US" altLang="zh-CN"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33796" name="Text Box 4"/>
          <p:cNvSpPr txBox="1"/>
          <p:nvPr/>
        </p:nvSpPr>
        <p:spPr>
          <a:xfrm>
            <a:off x="1331913" y="4797425"/>
            <a:ext cx="7056438" cy="1463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r>
              <a:rPr kumimoji="0" lang="zh-CN" altLang="en-US"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mn-lt"/>
                <a:ea typeface="黑体" panose="02010609060101010101" pitchFamily="49" charset="-122"/>
                <a:cs typeface="+mn-cs"/>
              </a:rPr>
              <a:t>集成电路是整个信息产业的核心和基础，而且已经成为高科技产业的支柱，集成电路发展水平完全能够反应一个国家的科技水平，军事水平和综合实力！</a:t>
            </a:r>
            <a:endParaRPr kumimoji="0" lang="zh-CN" altLang="en-US"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mn-lt"/>
              <a:ea typeface="黑体" panose="02010609060101010101" pitchFamily="49" charset="-122"/>
              <a:cs typeface="+mn-cs"/>
            </a:endParaRPr>
          </a:p>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endParaRPr kumimoji="0" lang="en-US" altLang="zh-CN" sz="2000" b="1" i="0" u="none" strike="noStrike" kern="1200" cap="none" spc="0" normalizeH="0" baseline="0" noProof="1">
              <a:ln>
                <a:noFill/>
              </a:ln>
              <a:solidFill>
                <a:srgbClr val="FFCC00"/>
              </a:solidFill>
              <a:effectLst>
                <a:outerShdw blurRad="38100" dist="38100" dir="2700000" algn="tl">
                  <a:srgbClr val="000000"/>
                </a:outerShdw>
              </a:effectLst>
              <a:uLnTx/>
              <a:uFillTx/>
              <a:latin typeface="+mn-lt"/>
              <a:ea typeface="黑体" panose="02010609060101010101" pitchFamily="49"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1"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晶圆和集成电路（芯片）</a:t>
            </a:r>
            <a:endParaRPr kumimoji="0" lang="zh-CN" altLang="en-US"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10242" name="Picture 4"/>
          <p:cNvPicPr>
            <a:picLocks noGrp="1" noChangeAspect="1"/>
          </p:cNvPicPr>
          <p:nvPr>
            <p:ph idx="1"/>
          </p:nvPr>
        </p:nvPicPr>
        <p:blipFill>
          <a:blip r:embed="rId1"/>
          <a:stretch>
            <a:fillRect/>
          </a:stretch>
        </p:blipFill>
        <p:spPr>
          <a:xfrm>
            <a:off x="1331913" y="1700213"/>
            <a:ext cx="6230937" cy="3854450"/>
          </a:xfrm>
        </p:spPr>
      </p:pic>
      <p:sp>
        <p:nvSpPr>
          <p:cNvPr id="5" name="标题 1"/>
          <p:cNvSpPr txBox="1"/>
          <p:nvPr/>
        </p:nvSpPr>
        <p:spPr bwMode="auto">
          <a:xfrm>
            <a:off x="477838" y="5561013"/>
            <a:ext cx="8226425" cy="1143000"/>
          </a:xfrm>
          <a:prstGeom prst="rect">
            <a:avLst/>
          </a:prstGeom>
          <a:noFill/>
          <a:ln w="9525">
            <a:noFill/>
            <a:miter lim="800000"/>
          </a:ln>
          <a:effectLst/>
        </p:spPr>
        <p:txBody>
          <a:bodyPr anchor="ctr" anchorCtr="1"/>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30cm(12 </a:t>
            </a:r>
            <a:r>
              <a:rPr kumimoji="0"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英寸）</a:t>
            </a:r>
            <a:endParaRPr kumimoji="0" lang="zh-CN" altLang="en-US"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600" name="Rectangle 8"/>
          <p:cNvSpPr>
            <a:spLocks noGrp="1" noChangeArrowheads="1"/>
          </p:cNvSpPr>
          <p:nvPr>
            <p:ph sz="half" idx="1"/>
          </p:nvPr>
        </p:nvSpPr>
        <p:spPr>
          <a:xfrm>
            <a:off x="455613" y="1598613"/>
            <a:ext cx="4037013" cy="44973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endParaRPr kumimoji="0" lang="zh-CN"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10601" name="Rectangle 9"/>
          <p:cNvSpPr>
            <a:spLocks noGrp="1" noChangeArrowheads="1"/>
          </p:cNvSpPr>
          <p:nvPr>
            <p:ph sz="half" idx="2"/>
          </p:nvPr>
        </p:nvSpPr>
        <p:spPr>
          <a:xfrm>
            <a:off x="5580063" y="1341438"/>
            <a:ext cx="2987675" cy="4497388"/>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  </a:t>
            </a: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在阿富汗的美国士兵</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 </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  </a:t>
            </a: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单兵作战需要集成电路为核心的高科技装备</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a:t>
            </a: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p:txBody>
      </p:sp>
      <p:pic>
        <p:nvPicPr>
          <p:cNvPr id="37891" name="Picture 4"/>
          <p:cNvPicPr>
            <a:picLocks noChangeAspect="1"/>
          </p:cNvPicPr>
          <p:nvPr>
            <p:ph sz="half" idx="1"/>
          </p:nvPr>
        </p:nvPicPr>
        <p:blipFill>
          <a:blip r:embed="rId1"/>
          <a:stretch>
            <a:fillRect/>
          </a:stretch>
        </p:blipFill>
        <p:spPr>
          <a:xfrm>
            <a:off x="250825" y="476250"/>
            <a:ext cx="5170488" cy="5256213"/>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95288" y="117475"/>
            <a:ext cx="8680450" cy="1143000"/>
          </a:xfrm>
        </p:spPr>
        <p:txBody>
          <a:bodyPr vert="horz" wrap="square" lIns="91440" tIns="45720" rIns="91440" bIns="45720" numCol="1" anchor="ctr" anchorCtr="1"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36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2022 top 10 semiconductor  </a:t>
            </a:r>
            <a:br>
              <a:rPr kumimoji="0" lang="en-US" altLang="zh-CN" sz="36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br>
            <a:r>
              <a:rPr kumimoji="0" lang="en-US" altLang="zh-CN" sz="36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supplier ranking</a:t>
            </a:r>
            <a:r>
              <a:rPr kumimoji="0" lang="zh-CN" altLang="en-US" sz="36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a:t>
            </a:r>
            <a:r>
              <a:rPr kumimoji="0" lang="en-US" altLang="zh-CN" sz="36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1Q</a:t>
            </a:r>
            <a:r>
              <a:rPr kumimoji="0" lang="zh-CN" altLang="en-US" sz="36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a:t>
            </a:r>
            <a:endParaRPr kumimoji="0" lang="zh-CN" altLang="en-US" sz="36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38914" name="图片 6"/>
          <p:cNvPicPr>
            <a:picLocks noChangeAspect="1"/>
          </p:cNvPicPr>
          <p:nvPr>
            <p:custDataLst>
              <p:tags r:id="rId1"/>
            </p:custDataLst>
          </p:nvPr>
        </p:nvPicPr>
        <p:blipFill>
          <a:blip r:embed="rId2"/>
          <a:stretch>
            <a:fillRect/>
          </a:stretch>
        </p:blipFill>
        <p:spPr>
          <a:xfrm>
            <a:off x="899795" y="5057775"/>
            <a:ext cx="2475865" cy="1800225"/>
          </a:xfrm>
          <a:prstGeom prst="rect">
            <a:avLst/>
          </a:prstGeom>
          <a:noFill/>
          <a:ln w="9525">
            <a:noFill/>
          </a:ln>
        </p:spPr>
      </p:pic>
      <p:pic>
        <p:nvPicPr>
          <p:cNvPr id="38916" name="图片 2"/>
          <p:cNvPicPr>
            <a:picLocks noChangeAspect="1"/>
          </p:cNvPicPr>
          <p:nvPr>
            <p:custDataLst>
              <p:tags r:id="rId3"/>
            </p:custDataLst>
          </p:nvPr>
        </p:nvPicPr>
        <p:blipFill>
          <a:blip r:embed="rId4"/>
          <a:stretch>
            <a:fillRect/>
          </a:stretch>
        </p:blipFill>
        <p:spPr>
          <a:xfrm>
            <a:off x="34925" y="1196975"/>
            <a:ext cx="4349750" cy="3854450"/>
          </a:xfrm>
          <a:prstGeom prst="rect">
            <a:avLst/>
          </a:prstGeom>
          <a:noFill/>
          <a:ln w="9525">
            <a:noFill/>
          </a:ln>
        </p:spPr>
      </p:pic>
      <p:pic>
        <p:nvPicPr>
          <p:cNvPr id="4" name="图片 3"/>
          <p:cNvPicPr>
            <a:picLocks noChangeAspect="1"/>
          </p:cNvPicPr>
          <p:nvPr/>
        </p:nvPicPr>
        <p:blipFill>
          <a:blip r:embed="rId5"/>
          <a:stretch>
            <a:fillRect/>
          </a:stretch>
        </p:blipFill>
        <p:spPr>
          <a:xfrm>
            <a:off x="4787900" y="1260475"/>
            <a:ext cx="4046855" cy="48526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1"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2020 top 15 semiconductor  supplier ranking</a:t>
            </a:r>
            <a:endParaRPr kumimoji="0" lang="zh-CN" altLang="en-US" sz="4400" b="0"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39938" name="文本框 2"/>
          <p:cNvSpPr txBox="1"/>
          <p:nvPr/>
        </p:nvSpPr>
        <p:spPr>
          <a:xfrm>
            <a:off x="892175" y="4568825"/>
            <a:ext cx="6804025" cy="2028825"/>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全球TOP15厂商的销售额将比2019年增长了13%，达到了全球半导体行业总体增速（6%）的两倍多。并且，TOP15厂商当中的7家厂商同比增长均超过了22%，其中英伟达更是增长超过50%。联发科和AMD挤进TOP15。</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https://www.xianjichina.com/special/detail_464047.html</a:t>
            </a:r>
            <a:endParaRPr lang="zh-CN" altLang="en-US">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pic>
        <p:nvPicPr>
          <p:cNvPr id="39939" name="图片 3"/>
          <p:cNvPicPr>
            <a:picLocks noChangeAspect="1"/>
          </p:cNvPicPr>
          <p:nvPr/>
        </p:nvPicPr>
        <p:blipFill>
          <a:blip r:embed="rId1"/>
          <a:stretch>
            <a:fillRect/>
          </a:stretch>
        </p:blipFill>
        <p:spPr>
          <a:xfrm>
            <a:off x="1260475" y="1611313"/>
            <a:ext cx="5378450" cy="2884487"/>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noChangeArrowheads="1"/>
          </p:cNvSpPr>
          <p:nvPr>
            <p:ph type="ctrTitle" sz="quarter"/>
          </p:nvPr>
        </p:nvSpPr>
        <p:spPr/>
        <p:txBody>
          <a:bodyPr anchor="b"/>
          <a:p>
            <a:pPr fontAlgn="base"/>
            <a:endParaRPr lang="zh-CN" altLang="en-US" strike="noStrike" noProof="1"/>
          </a:p>
        </p:txBody>
      </p:sp>
      <p:sp>
        <p:nvSpPr>
          <p:cNvPr id="3" name="副标题 2"/>
          <p:cNvSpPr>
            <a:spLocks noGrp="1" noChangeArrowheads="1"/>
          </p:cNvSpPr>
          <p:nvPr>
            <p:ph type="subTitle" sz="quarter" idx="1"/>
          </p:nvPr>
        </p:nvSpPr>
        <p:spPr/>
        <p:txBody>
          <a:bodyPr/>
          <a:p>
            <a:pPr fontAlgn="base"/>
            <a:endParaRPr lang="zh-CN" altLang="en-US" strike="noStrike" noProof="1"/>
          </a:p>
        </p:txBody>
      </p:sp>
      <p:pic>
        <p:nvPicPr>
          <p:cNvPr id="40963" name="图片 3"/>
          <p:cNvPicPr>
            <a:picLocks noChangeAspect="1"/>
          </p:cNvPicPr>
          <p:nvPr/>
        </p:nvPicPr>
        <p:blipFill>
          <a:blip r:embed="rId1"/>
          <a:stretch>
            <a:fillRect/>
          </a:stretch>
        </p:blipFill>
        <p:spPr>
          <a:xfrm>
            <a:off x="755650" y="1557020"/>
            <a:ext cx="5495925" cy="4721225"/>
          </a:xfrm>
          <a:prstGeom prst="rect">
            <a:avLst/>
          </a:prstGeom>
          <a:noFill/>
          <a:ln w="9525">
            <a:noFill/>
          </a:ln>
        </p:spPr>
      </p:pic>
      <p:sp>
        <p:nvSpPr>
          <p:cNvPr id="5" name="标题 1"/>
          <p:cNvSpPr>
            <a:spLocks noGrp="1"/>
          </p:cNvSpPr>
          <p:nvPr/>
        </p:nvSpPr>
        <p:spPr>
          <a:xfrm>
            <a:off x="455613" y="273050"/>
            <a:ext cx="8226425" cy="1143000"/>
          </a:xfrm>
          <a:prstGeom prst="rect">
            <a:avLst/>
          </a:prstGeom>
          <a:noFill/>
          <a:ln w="9525">
            <a:noFill/>
            <a:miter lim="800000"/>
          </a:ln>
          <a:effectLst/>
        </p:spPr>
        <p:txBody>
          <a:bodyPr vert="horz" wrap="square" lIns="91440" tIns="45720" rIns="91440" bIns="45720" numCol="1" anchor="ctr" anchorCtr="1" compatLnSpc="1"/>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2021 top 10 Semiconductor Customers</a:t>
            </a:r>
            <a:endParaRPr kumimoji="0" lang="en-US" altLang="zh-CN"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40965" name="文本框 5"/>
          <p:cNvSpPr txBox="1"/>
          <p:nvPr/>
        </p:nvSpPr>
        <p:spPr>
          <a:xfrm>
            <a:off x="6732588" y="3716338"/>
            <a:ext cx="2260600" cy="2584450"/>
          </a:xfrm>
          <a:prstGeom prst="rect">
            <a:avLst/>
          </a:prstGeom>
          <a:noFill/>
          <a:ln w="9525">
            <a:noFill/>
          </a:ln>
        </p:spPr>
        <p:txBody>
          <a:bodyPr wrap="square" anchor="t" anchorCtr="0">
            <a:spAutoFit/>
          </a:bodyPr>
          <a:p>
            <a:r>
              <a:rPr lang="zh-CN" altLang="en-US">
                <a:latin typeface="Arial" panose="020B0604020202020204" pitchFamily="34" charset="0"/>
                <a:ea typeface="宋体" panose="02010600030101010101" pitchFamily="2" charset="-122"/>
              </a:rPr>
              <a:t>步步高(BBK</a:t>
            </a:r>
            <a:r>
              <a:rPr lang="en-US" altLang="zh-CN">
                <a:latin typeface="Arial" panose="020B0604020202020204" pitchFamily="34" charset="0"/>
                <a:ea typeface="宋体" panose="02010600030101010101" pitchFamily="2" charset="-122"/>
              </a:rPr>
              <a:t> </a:t>
            </a:r>
            <a:r>
              <a:rPr lang="zh-CN" altLang="en-US">
                <a:latin typeface="Arial" panose="020B0604020202020204" pitchFamily="34" charset="0"/>
                <a:ea typeface="宋体" panose="02010600030101010101" pitchFamily="2" charset="-122"/>
              </a:rPr>
              <a:t>Electronics</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OPPO和VIVO等)</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鸿海(Hon Hai Precision Industry)　中国台湾</a:t>
            </a:r>
            <a:endParaRPr lang="zh-CN" altLang="en-US">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rPr>
              <a:t>慧与(Hewlett Packard Enterprise)　美国</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ctr" defTabSz="914400" rtl="0" eaLnBrk="0" fontAlgn="base" latinLnBrk="0" hangingPunct="0">
              <a:lnSpc>
                <a:spcPct val="100000"/>
              </a:lnSpc>
              <a:spcBef>
                <a:spcPct val="0"/>
              </a:spcBef>
              <a:spcAft>
                <a:spcPct val="0"/>
              </a:spcAft>
              <a:buClrTx/>
              <a:buSzTx/>
              <a:buFontTx/>
              <a:buNone/>
            </a:pPr>
            <a:r>
              <a:rPr kumimoji="0" lang="en-US" altLang="zh-CN"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rPr>
              <a:t>2021 top 10 IC design company (Fabless) ranking (China)</a:t>
            </a:r>
            <a:endParaRPr kumimoji="0" lang="en-US" altLang="zh-CN"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endParaRPr>
          </a:p>
        </p:txBody>
      </p:sp>
      <p:pic>
        <p:nvPicPr>
          <p:cNvPr id="41986" name="图片 2"/>
          <p:cNvPicPr>
            <a:picLocks noChangeAspect="1"/>
          </p:cNvPicPr>
          <p:nvPr/>
        </p:nvPicPr>
        <p:blipFill>
          <a:blip r:embed="rId1"/>
          <a:stretch>
            <a:fillRect/>
          </a:stretch>
        </p:blipFill>
        <p:spPr>
          <a:xfrm>
            <a:off x="5075238" y="1989138"/>
            <a:ext cx="3098800" cy="3194050"/>
          </a:xfrm>
          <a:prstGeom prst="rect">
            <a:avLst/>
          </a:prstGeom>
          <a:noFill/>
          <a:ln w="9525">
            <a:noFill/>
          </a:ln>
        </p:spPr>
      </p:pic>
      <p:pic>
        <p:nvPicPr>
          <p:cNvPr id="41987" name="图片 2"/>
          <p:cNvPicPr>
            <a:picLocks noChangeAspect="1"/>
          </p:cNvPicPr>
          <p:nvPr/>
        </p:nvPicPr>
        <p:blipFill>
          <a:blip r:embed="rId2"/>
          <a:srcRect l="27782" t="-1740" r="19339" b="1740"/>
          <a:stretch>
            <a:fillRect/>
          </a:stretch>
        </p:blipFill>
        <p:spPr>
          <a:xfrm>
            <a:off x="1044575" y="1628775"/>
            <a:ext cx="3602038" cy="394335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3" name="Rectangle 5"/>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关心一下芯片加工成本</a:t>
            </a:r>
            <a:endParaRPr kumimoji="0" lang="zh-CN" altLang="en-US"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43010" name="Picture 4"/>
          <p:cNvPicPr>
            <a:picLocks noChangeAspect="1"/>
          </p:cNvPicPr>
          <p:nvPr>
            <p:ph idx="1"/>
          </p:nvPr>
        </p:nvPicPr>
        <p:blipFill>
          <a:blip r:embed="rId1"/>
          <a:stretch>
            <a:fillRect/>
          </a:stretch>
        </p:blipFill>
        <p:spPr>
          <a:xfrm>
            <a:off x="1258888" y="1628775"/>
            <a:ext cx="6948487" cy="4497388"/>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IC</a:t>
            </a:r>
            <a:r>
              <a:rPr kumimoji="0" lang="zh-CN" altLang="en-US"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于</a:t>
            </a:r>
            <a:r>
              <a:rPr kumimoji="0" lang="en-US" altLang="zh-CN"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1960</a:t>
            </a:r>
            <a:r>
              <a:rPr kumimoji="0" lang="zh-CN" altLang="en-US"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年出现，发展到今天按规模</a:t>
            </a:r>
            <a:r>
              <a:rPr kumimoji="0" lang="en-US" altLang="zh-CN"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r>
              <a:rPr kumimoji="0" lang="zh-CN" altLang="en-US"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晶体管个数</a:t>
            </a:r>
            <a:r>
              <a:rPr kumimoji="0" lang="en-US" altLang="zh-CN"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r>
              <a:rPr kumimoji="0" lang="zh-CN" altLang="en-US"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划分已经历七代</a:t>
            </a:r>
            <a:endParaRPr kumimoji="0" lang="zh-CN" altLang="en-US"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24931"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uLnTx/>
                <a:uFillTx/>
                <a:latin typeface="+mn-lt"/>
                <a:ea typeface="+mn-ea"/>
                <a:cs typeface="+mn-cs"/>
              </a:rPr>
              <a:t>规模分代                                    </a:t>
            </a:r>
            <a:r>
              <a:rPr kumimoji="0" lang="en-US" altLang="zh-CN" sz="2800" b="1" i="0" u="none" strike="noStrike" kern="0" cap="none" spc="0" normalizeH="0" baseline="0" noProof="0" smtClean="0">
                <a:ln>
                  <a:noFill/>
                </a:ln>
                <a:solidFill>
                  <a:schemeClr val="tx1"/>
                </a:solidFill>
                <a:effectLst/>
                <a:uLnTx/>
                <a:uFillTx/>
                <a:latin typeface="+mn-lt"/>
                <a:ea typeface="+mn-ea"/>
                <a:cs typeface="+mn-cs"/>
              </a:rPr>
              <a:t>mos</a:t>
            </a:r>
            <a:r>
              <a:rPr kumimoji="0" lang="zh-CN" altLang="en-US" sz="2800" b="1" i="0" u="none" strike="noStrike" kern="0" cap="none" spc="0" normalizeH="0" baseline="0" noProof="0" smtClean="0">
                <a:ln>
                  <a:noFill/>
                </a:ln>
                <a:solidFill>
                  <a:schemeClr val="tx1"/>
                </a:solidFill>
                <a:effectLst/>
                <a:uLnTx/>
                <a:uFillTx/>
                <a:latin typeface="+mn-lt"/>
                <a:ea typeface="+mn-ea"/>
                <a:cs typeface="+mn-cs"/>
              </a:rPr>
              <a:t>晶体管个数</a:t>
            </a: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mn-lt"/>
                <a:ea typeface="+mn-ea"/>
                <a:cs typeface="+mn-cs"/>
              </a:rPr>
              <a:t>TRAN                                                  1</a:t>
            </a:r>
            <a:endParaRPr kumimoji="0" lang="en-US" altLang="zh-CN"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mn-lt"/>
                <a:ea typeface="+mn-ea"/>
                <a:cs typeface="+mn-cs"/>
              </a:rPr>
              <a:t>SSI(small scale integration)             10</a:t>
            </a:r>
            <a:endParaRPr kumimoji="0" lang="en-US" altLang="zh-CN"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mn-lt"/>
                <a:ea typeface="+mn-ea"/>
                <a:cs typeface="+mn-cs"/>
              </a:rPr>
              <a:t>MSI(medium scale integration)        100-1k</a:t>
            </a:r>
            <a:endParaRPr kumimoji="0" lang="en-US" altLang="zh-CN"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mn-lt"/>
                <a:ea typeface="+mn-ea"/>
                <a:cs typeface="+mn-cs"/>
              </a:rPr>
              <a:t>LSI(large scale integration)             1k-20k</a:t>
            </a:r>
            <a:endParaRPr kumimoji="0" lang="en-US" altLang="zh-CN"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mn-lt"/>
                <a:ea typeface="+mn-ea"/>
                <a:cs typeface="+mn-cs"/>
              </a:rPr>
              <a:t>VLSI(very large scale integration)   20k-1M</a:t>
            </a:r>
            <a:endParaRPr kumimoji="0" lang="en-US" altLang="zh-CN"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mn-lt"/>
                <a:ea typeface="+mn-ea"/>
                <a:cs typeface="+mn-cs"/>
              </a:rPr>
              <a:t>ULSI(ultra large scale integration)   1M-10M</a:t>
            </a:r>
            <a:endParaRPr kumimoji="0" lang="en-US" altLang="zh-CN"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uLnTx/>
                <a:uFillTx/>
                <a:latin typeface="+mn-lt"/>
                <a:ea typeface="+mn-ea"/>
                <a:cs typeface="+mn-cs"/>
              </a:rPr>
              <a:t>SOC(System On Chip)                    &gt;10M</a:t>
            </a:r>
            <a:endParaRPr kumimoji="0" lang="en-US" altLang="zh-CN"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集成电路的发展</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graphicFrame>
        <p:nvGraphicFramePr>
          <p:cNvPr id="46082" name="Object 3"/>
          <p:cNvGraphicFramePr>
            <a:graphicFrameLocks noChangeAspect="1"/>
          </p:cNvGraphicFramePr>
          <p:nvPr>
            <p:ph idx="1"/>
          </p:nvPr>
        </p:nvGraphicFramePr>
        <p:xfrm>
          <a:off x="1549400" y="1838325"/>
          <a:ext cx="6310313" cy="3622675"/>
        </p:xfrm>
        <a:graphic>
          <a:graphicData uri="http://schemas.openxmlformats.org/presentationml/2006/ole">
            <mc:AlternateContent xmlns:mc="http://schemas.openxmlformats.org/markup-compatibility/2006">
              <mc:Choice xmlns:v="urn:schemas-microsoft-com:vml" Requires="v">
                <p:oleObj spid="_x0000_s3084" name="" r:id="rId1" imgW="5842000" imgH="3352800" progId="Paint.Picture">
                  <p:embed/>
                </p:oleObj>
              </mc:Choice>
              <mc:Fallback>
                <p:oleObj name="" r:id="rId1" imgW="5842000" imgH="3352800" progId="Paint.Picture">
                  <p:embed/>
                  <p:pic>
                    <p:nvPicPr>
                      <p:cNvPr id="0" name="图片 3083"/>
                      <p:cNvPicPr/>
                      <p:nvPr/>
                    </p:nvPicPr>
                    <p:blipFill>
                      <a:blip r:embed="rId2"/>
                      <a:stretch>
                        <a:fillRect/>
                      </a:stretch>
                    </p:blipFill>
                    <p:spPr>
                      <a:xfrm>
                        <a:off x="1549400" y="1838325"/>
                        <a:ext cx="6310313" cy="3622675"/>
                      </a:xfrm>
                      <a:prstGeom prst="rect">
                        <a:avLst/>
                      </a:prstGeom>
                      <a:noFill/>
                      <a:ln w="38100">
                        <a:miter/>
                      </a:ln>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2" name="Rectangle 4"/>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芯片单位面积上晶体管的数量</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graphicFrame>
        <p:nvGraphicFramePr>
          <p:cNvPr id="47106" name="Object 3"/>
          <p:cNvGraphicFramePr>
            <a:graphicFrameLocks noChangeAspect="1"/>
          </p:cNvGraphicFramePr>
          <p:nvPr>
            <p:ph idx="1"/>
          </p:nvPr>
        </p:nvGraphicFramePr>
        <p:xfrm>
          <a:off x="825500" y="1698625"/>
          <a:ext cx="7485063" cy="4295775"/>
        </p:xfrm>
        <a:graphic>
          <a:graphicData uri="http://schemas.openxmlformats.org/presentationml/2006/ole">
            <mc:AlternateContent xmlns:mc="http://schemas.openxmlformats.org/markup-compatibility/2006">
              <mc:Choice xmlns:v="urn:schemas-microsoft-com:vml" Requires="v">
                <p:oleObj spid="_x0000_s3083" name="" r:id="rId1" imgW="7486650" imgH="4295775" progId="Paint.Picture">
                  <p:embed/>
                </p:oleObj>
              </mc:Choice>
              <mc:Fallback>
                <p:oleObj name="" r:id="rId1" imgW="7486650" imgH="4295775" progId="Paint.Picture">
                  <p:embed/>
                  <p:pic>
                    <p:nvPicPr>
                      <p:cNvPr id="0" name="图片 3082"/>
                      <p:cNvPicPr/>
                      <p:nvPr/>
                    </p:nvPicPr>
                    <p:blipFill>
                      <a:blip r:embed="rId2"/>
                      <a:stretch>
                        <a:fillRect/>
                      </a:stretch>
                    </p:blipFill>
                    <p:spPr>
                      <a:xfrm>
                        <a:off x="825500" y="1698625"/>
                        <a:ext cx="7485063" cy="4295775"/>
                      </a:xfrm>
                      <a:prstGeom prst="rect">
                        <a:avLst/>
                      </a:prstGeom>
                      <a:noFill/>
                      <a:ln w="38100">
                        <a:miter/>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集成电路发展的历史和趋势</a:t>
            </a:r>
            <a:endParaRPr kumimoji="0" lang="zh-CN" altLang="en-US"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211971" name="Rectangle 3"/>
          <p:cNvSpPr>
            <a:spLocks noGrp="1"/>
          </p:cNvSpPr>
          <p:nvPr>
            <p:ph idx="1"/>
          </p:nvPr>
        </p:nvSpPr>
        <p:spPr>
          <a:xfrm>
            <a:off x="198438" y="1611313"/>
            <a:ext cx="8701088" cy="1543050"/>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1) </a:t>
            </a:r>
            <a:r>
              <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特征尺寸：微米→亚微米→深亚微米</a:t>
            </a:r>
            <a:r>
              <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sym typeface="+mn-ea"/>
              </a:rPr>
              <a:t>→</a:t>
            </a:r>
            <a:r>
              <a:rPr kumimoji="0" lang="zh-CN" altLang="zh-CN"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纳米</a:t>
            </a:r>
            <a:r>
              <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，目前</a:t>
            </a:r>
            <a:r>
              <a:rPr kumimoji="0" lang="en-US" altLang="zh-CN"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3</a:t>
            </a:r>
            <a:r>
              <a:rPr kumimoji="0" lang="en-US" altLang="zh-CN" sz="3200" b="1" i="0" u="none" strike="noStrike" kern="0" cap="none" spc="0" normalizeH="0" baseline="0" noProof="1" smtClean="0">
                <a:ln>
                  <a:noFill/>
                </a:ln>
                <a:solidFill>
                  <a:schemeClr val="tx1"/>
                </a:solidFill>
                <a:effectLst>
                  <a:outerShdw blurRad="38100" dist="38100" dir="2700000" algn="tl">
                    <a:srgbClr val="000000"/>
                  </a:outerShdw>
                </a:effectLst>
                <a:uLnTx/>
                <a:uFillTx/>
                <a:latin typeface="+mn-lt"/>
                <a:ea typeface="+mn-ea"/>
                <a:cs typeface="+mn-cs"/>
              </a:rPr>
              <a:t>nm</a:t>
            </a:r>
            <a:r>
              <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已走向规模化</a:t>
            </a:r>
            <a:r>
              <a:rPr kumimoji="0" lang="zh-CN" altLang="en-US" sz="3200" b="1" i="0" u="none" strike="noStrike" kern="0" cap="none" spc="0" normalizeH="0" baseline="0" noProof="1" smtClean="0">
                <a:ln>
                  <a:noFill/>
                </a:ln>
                <a:solidFill>
                  <a:schemeClr val="tx1"/>
                </a:solidFill>
                <a:effectLst>
                  <a:outerShdw blurRad="38100" dist="38100" dir="2700000" algn="tl">
                    <a:srgbClr val="000000"/>
                  </a:outerShdw>
                </a:effectLst>
                <a:uLnTx/>
                <a:uFillTx/>
                <a:latin typeface="+mn-lt"/>
                <a:ea typeface="+mn-ea"/>
                <a:cs typeface="+mn-cs"/>
              </a:rPr>
              <a:t>生产；</a:t>
            </a:r>
            <a:endPar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11972" name="Text Box 4"/>
          <p:cNvSpPr txBox="1"/>
          <p:nvPr/>
        </p:nvSpPr>
        <p:spPr>
          <a:xfrm>
            <a:off x="198438" y="3790950"/>
            <a:ext cx="7343775" cy="1076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endParaRPr kumimoji="0" lang="en-US" altLang="zh-CN"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a:p>
            <a:pPr marL="457200" marR="0" lvl="1" indent="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r>
              <a:rPr kumimoji="0" lang="en-US" altLang="zh-CN"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2) </a:t>
            </a:r>
            <a:r>
              <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电路规模：</a:t>
            </a:r>
            <a:r>
              <a:rPr kumimoji="0" lang="en-US" altLang="zh-CN"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SSI→SOC</a:t>
            </a:r>
            <a:r>
              <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a:t>
            </a:r>
            <a:endPar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11973" name="Text Box 5"/>
          <p:cNvSpPr txBox="1"/>
          <p:nvPr/>
        </p:nvSpPr>
        <p:spPr>
          <a:xfrm>
            <a:off x="647700" y="4799013"/>
            <a:ext cx="7848600" cy="58261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r>
              <a:rPr kumimoji="0" lang="en-US" altLang="zh-CN"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3) </a:t>
            </a:r>
            <a:r>
              <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晶圆的尺寸增加</a:t>
            </a:r>
            <a:r>
              <a:rPr kumimoji="0" lang="en-US" altLang="zh-CN"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 2—4—6—8—12</a:t>
            </a:r>
            <a:r>
              <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英寸</a:t>
            </a:r>
            <a:endPar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11974" name="Text Box 6"/>
          <p:cNvSpPr txBox="1"/>
          <p:nvPr/>
        </p:nvSpPr>
        <p:spPr>
          <a:xfrm>
            <a:off x="644525" y="5381625"/>
            <a:ext cx="7848600" cy="1568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r>
              <a:rPr kumimoji="0" lang="en-US" altLang="zh-CN"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4) </a:t>
            </a:r>
            <a:r>
              <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集成电路的规模不断提高。如最先进的</a:t>
            </a:r>
            <a:r>
              <a:rPr kumimoji="0" lang="en-US" altLang="zh-CN"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CPU(P-IV)</a:t>
            </a:r>
            <a:r>
              <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已超过</a:t>
            </a:r>
            <a:r>
              <a:rPr kumimoji="0" 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14</a:t>
            </a:r>
            <a:r>
              <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亿晶体管</a:t>
            </a:r>
            <a:r>
              <a:rPr kumimoji="0" lang="en-US" altLang="zh-CN"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 DRAM</a:t>
            </a:r>
            <a:r>
              <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达数</a:t>
            </a:r>
            <a:r>
              <a:rPr kumimoji="0" lang="en-US" altLang="zh-CN"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Gb</a:t>
            </a:r>
            <a:r>
              <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规模；</a:t>
            </a:r>
            <a:endParaRPr kumimoji="0" lang="zh-CN" altLang="en-US" sz="32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2" name="图片 1"/>
          <p:cNvPicPr>
            <a:picLocks noChangeAspect="1"/>
          </p:cNvPicPr>
          <p:nvPr/>
        </p:nvPicPr>
        <p:blipFill>
          <a:blip r:embed="rId1"/>
          <a:stretch>
            <a:fillRect/>
          </a:stretch>
        </p:blipFill>
        <p:spPr>
          <a:xfrm>
            <a:off x="1947863" y="2738438"/>
            <a:ext cx="5248275" cy="1381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1971">
                                            <p:txEl>
                                              <p:charRg st="0" end="39"/>
                                            </p:txEl>
                                          </p:spTgt>
                                        </p:tgtEl>
                                        <p:attrNameLst>
                                          <p:attrName>style.visibility</p:attrName>
                                        </p:attrNameLst>
                                      </p:cBhvr>
                                      <p:to>
                                        <p:strVal val="visible"/>
                                      </p:to>
                                    </p:set>
                                    <p:animEffect transition="in" filter="blinds(horizontal)">
                                      <p:cBhvr>
                                        <p:cTn id="7" dur="500"/>
                                        <p:tgtEl>
                                          <p:spTgt spid="211971">
                                            <p:txEl>
                                              <p:charRg st="0" end="3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1971">
                                            <p:txEl>
                                              <p:charRg st="0" end="58"/>
                                            </p:txEl>
                                          </p:spTgt>
                                        </p:tgtEl>
                                        <p:attrNameLst>
                                          <p:attrName>style.visibility</p:attrName>
                                        </p:attrNameLst>
                                      </p:cBhvr>
                                      <p:to>
                                        <p:strVal val="visible"/>
                                      </p:to>
                                    </p:set>
                                    <p:animEffect transition="in" filter="blinds(horizontal)">
                                      <p:cBhvr>
                                        <p:cTn id="12" dur="500"/>
                                        <p:tgtEl>
                                          <p:spTgt spid="211971">
                                            <p:txEl>
                                              <p:charRg st="0" end="5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11972"/>
                                        </p:tgtEl>
                                        <p:attrNameLst>
                                          <p:attrName>style.visibility</p:attrName>
                                        </p:attrNameLst>
                                      </p:cBhvr>
                                      <p:to>
                                        <p:strVal val="visible"/>
                                      </p:to>
                                    </p:set>
                                    <p:animEffect transition="in" filter="blinds(horizontal)">
                                      <p:cBhvr>
                                        <p:cTn id="21" dur="500"/>
                                        <p:tgtEl>
                                          <p:spTgt spid="21197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11973"/>
                                        </p:tgtEl>
                                        <p:attrNameLst>
                                          <p:attrName>style.visibility</p:attrName>
                                        </p:attrNameLst>
                                      </p:cBhvr>
                                      <p:to>
                                        <p:strVal val="visible"/>
                                      </p:to>
                                    </p:set>
                                    <p:animEffect transition="in" filter="blinds(horizontal)">
                                      <p:cBhvr>
                                        <p:cTn id="26" dur="500"/>
                                        <p:tgtEl>
                                          <p:spTgt spid="21197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11974"/>
                                        </p:tgtEl>
                                        <p:attrNameLst>
                                          <p:attrName>style.visibility</p:attrName>
                                        </p:attrNameLst>
                                      </p:cBhvr>
                                      <p:to>
                                        <p:strVal val="visible"/>
                                      </p:to>
                                    </p:set>
                                    <p:animEffect transition="in" filter="blinds(horizontal)">
                                      <p:cBhvr>
                                        <p:cTn id="31" dur="500"/>
                                        <p:tgtEl>
                                          <p:spTgt spid="211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p:bldP spid="211972" grpId="0"/>
      <p:bldP spid="211973" grpId="0"/>
      <p:bldP spid="2119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58" name="Rectangle 18"/>
          <p:cNvSpPr>
            <a:spLocks noGrp="1" noChangeArrowheads="1"/>
          </p:cNvSpPr>
          <p:nvPr>
            <p:ph type="title" sz="quarter"/>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晶圆和集成电路（芯片）</a:t>
            </a:r>
            <a:endParaRPr kumimoji="0"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11266" name="Picture 16"/>
          <p:cNvPicPr>
            <a:picLocks noGrp="1" noChangeAspect="1"/>
          </p:cNvPicPr>
          <p:nvPr>
            <p:ph sz="quarter" idx="1"/>
          </p:nvPr>
        </p:nvPicPr>
        <p:blipFill>
          <a:blip r:embed="rId1"/>
          <a:stretch>
            <a:fillRect/>
          </a:stretch>
        </p:blipFill>
        <p:spPr>
          <a:xfrm>
            <a:off x="3419475" y="1268413"/>
            <a:ext cx="2509838" cy="2244725"/>
          </a:xfrm>
        </p:spPr>
      </p:pic>
      <p:pic>
        <p:nvPicPr>
          <p:cNvPr id="11267" name="Picture 7"/>
          <p:cNvPicPr>
            <a:picLocks noChangeAspect="1"/>
          </p:cNvPicPr>
          <p:nvPr>
            <p:ph sz="quarter" idx="2"/>
          </p:nvPr>
        </p:nvPicPr>
        <p:blipFill>
          <a:blip r:embed="rId2"/>
          <a:stretch>
            <a:fillRect/>
          </a:stretch>
        </p:blipFill>
        <p:spPr>
          <a:xfrm>
            <a:off x="6589713" y="2468563"/>
            <a:ext cx="0" cy="0"/>
          </a:xfrm>
        </p:spPr>
      </p:pic>
      <p:pic>
        <p:nvPicPr>
          <p:cNvPr id="11268" name="Picture 12"/>
          <p:cNvPicPr>
            <a:picLocks noChangeAspect="1"/>
          </p:cNvPicPr>
          <p:nvPr>
            <p:ph sz="quarter" idx="3"/>
          </p:nvPr>
        </p:nvPicPr>
        <p:blipFill>
          <a:blip r:embed="rId3"/>
          <a:stretch>
            <a:fillRect/>
          </a:stretch>
        </p:blipFill>
        <p:spPr>
          <a:xfrm>
            <a:off x="2400300" y="4792663"/>
            <a:ext cx="0" cy="0"/>
          </a:xfrm>
        </p:spPr>
      </p:pic>
      <p:pic>
        <p:nvPicPr>
          <p:cNvPr id="11269" name="Picture 17"/>
          <p:cNvPicPr>
            <a:picLocks noChangeAspect="1"/>
          </p:cNvPicPr>
          <p:nvPr>
            <p:ph sz="quarter" idx="4"/>
          </p:nvPr>
        </p:nvPicPr>
        <p:blipFill>
          <a:blip r:embed="rId4"/>
          <a:srcRect r="72198" b="61266"/>
          <a:stretch>
            <a:fillRect/>
          </a:stretch>
        </p:blipFill>
        <p:spPr>
          <a:xfrm>
            <a:off x="6156325" y="1268413"/>
            <a:ext cx="2100263" cy="2520950"/>
          </a:xfrm>
        </p:spPr>
      </p:pic>
      <p:pic>
        <p:nvPicPr>
          <p:cNvPr id="11270" name="Picture 20"/>
          <p:cNvPicPr>
            <a:picLocks noChangeAspect="1"/>
          </p:cNvPicPr>
          <p:nvPr/>
        </p:nvPicPr>
        <p:blipFill>
          <a:blip r:embed="rId5"/>
          <a:stretch>
            <a:fillRect/>
          </a:stretch>
        </p:blipFill>
        <p:spPr>
          <a:xfrm>
            <a:off x="827088" y="3644900"/>
            <a:ext cx="2592387" cy="2290763"/>
          </a:xfrm>
          <a:prstGeom prst="rect">
            <a:avLst/>
          </a:prstGeom>
          <a:noFill/>
          <a:ln w="9525">
            <a:noFill/>
          </a:ln>
        </p:spPr>
      </p:pic>
      <p:pic>
        <p:nvPicPr>
          <p:cNvPr id="11271" name="Picture 21"/>
          <p:cNvPicPr>
            <a:picLocks noChangeAspect="1"/>
          </p:cNvPicPr>
          <p:nvPr/>
        </p:nvPicPr>
        <p:blipFill>
          <a:blip r:embed="rId3"/>
          <a:srcRect r="72198" b="59479"/>
          <a:stretch>
            <a:fillRect/>
          </a:stretch>
        </p:blipFill>
        <p:spPr>
          <a:xfrm>
            <a:off x="755650" y="1341438"/>
            <a:ext cx="2303463" cy="2232025"/>
          </a:xfrm>
          <a:prstGeom prst="rect">
            <a:avLst/>
          </a:prstGeom>
          <a:noFill/>
          <a:ln w="9525">
            <a:noFill/>
          </a:ln>
        </p:spPr>
      </p:pic>
      <p:pic>
        <p:nvPicPr>
          <p:cNvPr id="11272" name="Picture 22"/>
          <p:cNvPicPr>
            <a:picLocks noChangeAspect="1"/>
          </p:cNvPicPr>
          <p:nvPr/>
        </p:nvPicPr>
        <p:blipFill>
          <a:blip r:embed="rId2"/>
          <a:srcRect r="71393" b="60628"/>
          <a:stretch>
            <a:fillRect/>
          </a:stretch>
        </p:blipFill>
        <p:spPr>
          <a:xfrm>
            <a:off x="3635375" y="3644900"/>
            <a:ext cx="2165350" cy="2808288"/>
          </a:xfrm>
          <a:prstGeom prst="rect">
            <a:avLst/>
          </a:prstGeom>
          <a:noFill/>
          <a:ln w="9525">
            <a:noFill/>
          </a:ln>
        </p:spPr>
      </p:pic>
      <p:pic>
        <p:nvPicPr>
          <p:cNvPr id="11273" name="Picture 23"/>
          <p:cNvPicPr>
            <a:picLocks noChangeAspect="1"/>
          </p:cNvPicPr>
          <p:nvPr/>
        </p:nvPicPr>
        <p:blipFill>
          <a:blip r:embed="rId6"/>
          <a:stretch>
            <a:fillRect/>
          </a:stretch>
        </p:blipFill>
        <p:spPr>
          <a:xfrm>
            <a:off x="5940425" y="4149725"/>
            <a:ext cx="2663825" cy="234315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集成电路发展的历史和趋势</a:t>
            </a: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r>
              <a:rPr kumimoji="0" lang="zh-CN" altLang="en-US"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续</a:t>
            </a: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endPar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212995" name="Rectangle 3"/>
          <p:cNvSpPr>
            <a:spLocks noGrp="1"/>
          </p:cNvSpPr>
          <p:nvPr>
            <p:ph idx="1"/>
          </p:nvPr>
        </p:nvSpPr>
        <p:spPr>
          <a:xfrm>
            <a:off x="395288" y="1341438"/>
            <a:ext cx="8226425" cy="1325563"/>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5</a:t>
            </a:r>
            <a:r>
              <a:rPr kumimoji="0" lang="zh-CN" altLang="en-US"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）集成电路的速度不断提高</a:t>
            </a:r>
            <a:r>
              <a:rPr kumimoji="0" lang="en-US" altLang="zh-CN"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人们已经用</a:t>
            </a:r>
            <a:r>
              <a:rPr kumimoji="0" lang="en-US" altLang="zh-CN"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14nmCMOS</a:t>
            </a:r>
            <a:r>
              <a:rPr kumimoji="0" lang="zh-CN" altLang="en-US"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工艺做出了主时钟达</a:t>
            </a:r>
            <a:r>
              <a:rPr kumimoji="0" lang="en-US" altLang="zh-CN"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5GHz</a:t>
            </a:r>
            <a:r>
              <a:rPr kumimoji="0" lang="zh-CN" altLang="en-US"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的</a:t>
            </a:r>
            <a:r>
              <a:rPr kumimoji="0" lang="en-US" altLang="zh-CN"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CPU; &gt;10Gbit/s</a:t>
            </a:r>
            <a:r>
              <a:rPr kumimoji="0" lang="zh-CN" altLang="en-US"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的高速电路和</a:t>
            </a:r>
            <a:r>
              <a:rPr kumimoji="0" lang="en-US" altLang="zh-CN"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&gt;6GHz</a:t>
            </a:r>
            <a:r>
              <a:rPr kumimoji="0" lang="zh-CN" altLang="en-US"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的射频电路；</a:t>
            </a:r>
            <a:endParaRPr kumimoji="0" lang="zh-CN" altLang="en-US" sz="28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12996" name="Text Box 4"/>
          <p:cNvSpPr txBox="1"/>
          <p:nvPr/>
        </p:nvSpPr>
        <p:spPr>
          <a:xfrm>
            <a:off x="755650" y="2636838"/>
            <a:ext cx="76327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r>
              <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6</a:t>
            </a:r>
            <a:r>
              <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）集成电路复杂度不断增加，系统芯片或称芯片系统</a:t>
            </a:r>
            <a:r>
              <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SoC(System-on-Chip)</a:t>
            </a:r>
            <a:r>
              <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成为开发目标；</a:t>
            </a:r>
            <a:endPar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12997" name="Text Box 5"/>
          <p:cNvSpPr txBox="1"/>
          <p:nvPr/>
        </p:nvSpPr>
        <p:spPr>
          <a:xfrm>
            <a:off x="539750" y="3500438"/>
            <a:ext cx="77057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r>
              <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  7</a:t>
            </a:r>
            <a:r>
              <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）设计能力落后于工艺制造能力；</a:t>
            </a:r>
            <a:endPar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12998" name="Text Box 6"/>
          <p:cNvSpPr txBox="1"/>
          <p:nvPr/>
        </p:nvSpPr>
        <p:spPr>
          <a:xfrm>
            <a:off x="684213" y="4149725"/>
            <a:ext cx="7488238" cy="2041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r>
              <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8</a:t>
            </a:r>
            <a:r>
              <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）电路设计、工艺制造、封装的分立运行为发展无生产线（</a:t>
            </a:r>
            <a:r>
              <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Fabless</a:t>
            </a:r>
            <a:r>
              <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）和无芯片（</a:t>
            </a:r>
            <a:r>
              <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Chipless</a:t>
            </a:r>
            <a:r>
              <a:rPr kumimoji="0" lang="zh-CN" altLang="en-US"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）集成电路设计提供了条件，为微电子领域发展知识经济提供了条件</a:t>
            </a:r>
            <a:r>
              <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endParaRPr kumimoji="0" lang="en-US" altLang="zh-CN" sz="1800" b="1"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2995">
                                            <p:txEl>
                                              <p:charRg st="0" end="76"/>
                                            </p:txEl>
                                          </p:spTgt>
                                        </p:tgtEl>
                                        <p:attrNameLst>
                                          <p:attrName>style.visibility</p:attrName>
                                        </p:attrNameLst>
                                      </p:cBhvr>
                                      <p:to>
                                        <p:strVal val="visible"/>
                                      </p:to>
                                    </p:set>
                                    <p:animEffect transition="in" filter="blinds(horizontal)">
                                      <p:cBhvr>
                                        <p:cTn id="7" dur="500"/>
                                        <p:tgtEl>
                                          <p:spTgt spid="212995">
                                            <p:txEl>
                                              <p:charRg st="0" end="7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2996"/>
                                        </p:tgtEl>
                                        <p:attrNameLst>
                                          <p:attrName>style.visibility</p:attrName>
                                        </p:attrNameLst>
                                      </p:cBhvr>
                                      <p:to>
                                        <p:strVal val="visible"/>
                                      </p:to>
                                    </p:set>
                                    <p:animEffect transition="in" filter="blinds(horizontal)">
                                      <p:cBhvr>
                                        <p:cTn id="12" dur="500"/>
                                        <p:tgtEl>
                                          <p:spTgt spid="21299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2997"/>
                                        </p:tgtEl>
                                        <p:attrNameLst>
                                          <p:attrName>style.visibility</p:attrName>
                                        </p:attrNameLst>
                                      </p:cBhvr>
                                      <p:to>
                                        <p:strVal val="visible"/>
                                      </p:to>
                                    </p:set>
                                    <p:animEffect transition="in" filter="blinds(horizontal)">
                                      <p:cBhvr>
                                        <p:cTn id="17" dur="500"/>
                                        <p:tgtEl>
                                          <p:spTgt spid="2129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2998"/>
                                        </p:tgtEl>
                                        <p:attrNameLst>
                                          <p:attrName>style.visibility</p:attrName>
                                        </p:attrNameLst>
                                      </p:cBhvr>
                                      <p:to>
                                        <p:strVal val="visible"/>
                                      </p:to>
                                    </p:set>
                                    <p:animEffect transition="in" filter="blinds(horizontal)">
                                      <p:cBhvr>
                                        <p:cTn id="22" dur="500"/>
                                        <p:tgtEl>
                                          <p:spTgt spid="212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P spid="212996" grpId="0"/>
      <p:bldP spid="212997" grpId="0"/>
      <p:bldP spid="21299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我国集成电路产业现状</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214019" name="Rectangle 3"/>
          <p:cNvSpPr>
            <a:spLocks noGrp="1" noChangeArrowheads="1"/>
          </p:cNvSpPr>
          <p:nvPr>
            <p:ph idx="1"/>
          </p:nvPr>
        </p:nvSpPr>
        <p:spPr>
          <a:xfrm>
            <a:off x="247650" y="1198563"/>
            <a:ext cx="8640763" cy="12541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Ø"/>
              <a:defRPr/>
            </a:pPr>
            <a:r>
              <a:rPr kumimoji="0" lang="en-US" altLang="zh-CN" sz="2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中国从</a:t>
            </a:r>
            <a:r>
              <a:rPr kumimoji="0" lang="en-US" altLang="zh-CN" sz="2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2006</a:t>
            </a:r>
            <a:r>
              <a:rPr kumimoji="0" lang="zh-CN" altLang="en-US" sz="2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a:t>
            </a:r>
            <a:r>
              <a:rPr kumimoji="0" lang="zh-CN" altLang="en-US" sz="2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已超越日本和美国，跃升为全球最大的集成电路市场。 从2014年起，中国集成电路市场已超过全球50%；2016年占全球54.7%，到2020年达到全球的60%的份额。</a:t>
            </a:r>
            <a:endParaRPr kumimoji="0" lang="zh-CN" altLang="en-US" sz="26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214020" name="Text Box 4"/>
          <p:cNvSpPr txBox="1">
            <a:spLocks noChangeArrowheads="1"/>
          </p:cNvSpPr>
          <p:nvPr/>
        </p:nvSpPr>
        <p:spPr bwMode="auto">
          <a:xfrm>
            <a:off x="323850" y="2887663"/>
            <a:ext cx="8785225" cy="1384300"/>
          </a:xfrm>
          <a:prstGeom prst="rect">
            <a:avLst/>
          </a:prstGeom>
          <a:noFill/>
          <a:ln w="9525">
            <a:noFill/>
            <a:miter lim="800000"/>
          </a:ln>
          <a:effectLst/>
        </p:spPr>
        <p:txBody>
          <a:bodyPr>
            <a:spAutoFit/>
          </a:bodyPr>
          <a:lstStyle/>
          <a:p>
            <a:pPr marR="0" defTabSz="914400">
              <a:spcBef>
                <a:spcPct val="50000"/>
              </a:spcBef>
              <a:buClr>
                <a:schemeClr val="tx2"/>
              </a:buClr>
              <a:buSzTx/>
              <a:buFont typeface="Wingdings" panose="05000000000000000000" pitchFamily="2" charset="2"/>
              <a:buChar char="Ø"/>
              <a:defRPr/>
            </a:pPr>
            <a:r>
              <a:rPr kumimoji="0" lang="en-US" altLang="zh-CN"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 </a:t>
            </a:r>
            <a:r>
              <a:rPr lang="zh-CN" altLang="en-US" sz="2800" b="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rPr>
              <a:t>截至201</a:t>
            </a:r>
            <a:r>
              <a:rPr lang="en-US" altLang="zh-CN" sz="2800" b="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rPr>
              <a:t>9</a:t>
            </a:r>
            <a:r>
              <a:rPr lang="zh-CN" altLang="en-US" sz="2800" b="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rPr>
              <a:t>年年底，</a:t>
            </a:r>
            <a:r>
              <a:rPr kumimoji="0" lang="zh-CN" altLang="en-US"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国内</a:t>
            </a:r>
            <a:r>
              <a:rPr kumimoji="0" lang="en-US" altLang="zh-CN"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12</a:t>
            </a:r>
            <a:r>
              <a:rPr kumimoji="0" lang="zh-CN" altLang="en-US"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英寸芯片生产线已经有</a:t>
            </a:r>
            <a:r>
              <a:rPr kumimoji="0" lang="en-US" altLang="zh-CN"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13</a:t>
            </a:r>
            <a:r>
              <a:rPr kumimoji="0" lang="zh-CN" altLang="en-US"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条，</a:t>
            </a:r>
            <a:r>
              <a:rPr kumimoji="0" lang="en-US" altLang="zh-CN"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8</a:t>
            </a:r>
            <a:r>
              <a:rPr kumimoji="0" lang="zh-CN" altLang="en-US"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英寸芯片生产线已经达到</a:t>
            </a:r>
            <a:r>
              <a:rPr kumimoji="0" lang="en-US"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23</a:t>
            </a:r>
            <a:r>
              <a:rPr kumimoji="0" lang="zh-CN" altLang="en-US"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rPr>
              <a:t>条，6英寸晶圆生产线共50余条。</a:t>
            </a:r>
            <a:endParaRPr kumimoji="0" lang="zh-CN" altLang="en-US" sz="2800" b="0" kern="1200" cap="none" spc="0" normalizeH="0" baseline="0" noProof="0" dirty="0">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
        <p:nvSpPr>
          <p:cNvPr id="214021" name="Text Box 5"/>
          <p:cNvSpPr txBox="1">
            <a:spLocks noChangeArrowheads="1"/>
          </p:cNvSpPr>
          <p:nvPr/>
        </p:nvSpPr>
        <p:spPr bwMode="auto">
          <a:xfrm>
            <a:off x="323850" y="4271963"/>
            <a:ext cx="8208963" cy="1383665"/>
          </a:xfrm>
          <a:prstGeom prst="rect">
            <a:avLst/>
          </a:prstGeom>
          <a:noFill/>
          <a:ln w="9525">
            <a:noFill/>
            <a:miter lim="800000"/>
          </a:ln>
          <a:effectLst/>
        </p:spPr>
        <p:txBody>
          <a:bodyPr>
            <a:spAutoFit/>
          </a:bodyPr>
          <a:lstStyle/>
          <a:p>
            <a:pPr marR="0" defTabSz="914400">
              <a:spcBef>
                <a:spcPct val="50000"/>
              </a:spcBef>
              <a:buClr>
                <a:schemeClr val="tx2"/>
              </a:buClr>
              <a:buSzTx/>
              <a:buFont typeface="Wingdings" panose="05000000000000000000" pitchFamily="2" charset="2"/>
              <a:buChar char="Ø"/>
              <a:defRPr/>
            </a:pPr>
            <a:r>
              <a:rPr lang="zh-CN" altLang="en-US" sz="2800" b="0" noProof="0">
                <a:effectLst>
                  <a:outerShdw blurRad="38100" dist="38100" dir="2700000" algn="tl">
                    <a:srgbClr val="000000"/>
                  </a:outerShdw>
                </a:effectLst>
                <a:latin typeface="Arial" panose="020B0604020202020204" pitchFamily="34" charset="0"/>
                <a:ea typeface="宋体" panose="02010600030101010101" pitchFamily="2" charset="-122"/>
                <a:cs typeface="+mn-cs"/>
                <a:sym typeface="+mn-ea"/>
              </a:rPr>
              <a:t>初步</a:t>
            </a:r>
            <a:r>
              <a:rPr kumimoji="0" lang="zh-CN" altLang="en-US" sz="2800" b="0" kern="1200" cap="none" spc="0" normalizeH="0" baseline="0" noProof="0">
                <a:effectLst>
                  <a:outerShdw blurRad="38100" dist="38100" dir="2700000" algn="tl">
                    <a:srgbClr val="000000"/>
                  </a:outerShdw>
                </a:effectLst>
                <a:latin typeface="Arial" panose="020B0604020202020204" pitchFamily="34" charset="0"/>
                <a:ea typeface="宋体" panose="02010600030101010101" pitchFamily="2" charset="-122"/>
                <a:cs typeface="+mn-cs"/>
              </a:rPr>
              <a:t>具备主流芯片设计制造能力，整体集成设计水平仍然不强；</a:t>
            </a:r>
            <a:r>
              <a:rPr kumimoji="0" lang="zh-CN" altLang="en-US" sz="2800" b="0" kern="1200" cap="none" spc="0" normalizeH="0" baseline="0" noProof="0">
                <a:effectLst>
                  <a:outerShdw blurRad="38100" dist="38100" dir="2700000" algn="tl">
                    <a:srgbClr val="000000"/>
                  </a:outerShdw>
                </a:effectLst>
                <a:latin typeface="Arial" panose="020B0604020202020204" pitchFamily="34" charset="0"/>
                <a:ea typeface="宋体" panose="02010600030101010101" pitchFamily="2" charset="-122"/>
                <a:cs typeface="+mn-cs"/>
              </a:rPr>
              <a:t>初步自主的主流芯片设计市场支持，我国集成制造业盈利能力落后国际水平同行。</a:t>
            </a:r>
            <a:endParaRPr kumimoji="0" lang="zh-CN" altLang="en-US" sz="2800" b="0" kern="1200" cap="none" spc="0" normalizeH="0" baseline="0" noProof="0">
              <a:effectLst>
                <a:outerShdw blurRad="38100" dist="38100" dir="2700000" algn="tl">
                  <a:srgbClr val="000000"/>
                </a:outerShdw>
              </a:effectLst>
              <a:latin typeface="Arial" panose="020B0604020202020204" pitchFamily="34" charset="0"/>
              <a:ea typeface="宋体" panose="02010600030101010101" pitchFamily="2" charset="-122"/>
              <a:cs typeface="+mn-cs"/>
            </a:endParaRPr>
          </a:p>
        </p:txBody>
      </p:sp>
      <p:sp>
        <p:nvSpPr>
          <p:cNvPr id="214022" name="Text Box 6"/>
          <p:cNvSpPr txBox="1">
            <a:spLocks noChangeArrowheads="1"/>
          </p:cNvSpPr>
          <p:nvPr/>
        </p:nvSpPr>
        <p:spPr bwMode="auto">
          <a:xfrm>
            <a:off x="323850" y="5865813"/>
            <a:ext cx="8713788" cy="1195388"/>
          </a:xfrm>
          <a:prstGeom prst="rect">
            <a:avLst/>
          </a:prstGeom>
          <a:noFill/>
          <a:ln w="9525">
            <a:noFill/>
            <a:miter lim="800000"/>
          </a:ln>
          <a:effectLst/>
        </p:spPr>
        <p:txBody>
          <a:bodyPr wrap="square">
            <a:spAutoFit/>
          </a:bodyPr>
          <a:lstStyle/>
          <a:p>
            <a:pPr marR="0" defTabSz="914400">
              <a:lnSpc>
                <a:spcPct val="80000"/>
              </a:lnSpc>
              <a:spcBef>
                <a:spcPct val="20000"/>
              </a:spcBef>
              <a:buClr>
                <a:schemeClr val="tx2"/>
              </a:buClr>
              <a:buSzPct val="115000"/>
              <a:buFont typeface="Wingdings" panose="05000000000000000000" pitchFamily="2" charset="2"/>
              <a:buChar char="Ø"/>
              <a:defRPr/>
            </a:pPr>
            <a:r>
              <a:rPr kumimoji="0" lang="zh-CN" altLang="en-US" sz="2800" b="0" kern="1200" cap="none" spc="0" normalizeH="0" baseline="0" noProof="0">
                <a:effectLst>
                  <a:outerShdw blurRad="38100" dist="38100" dir="2700000" algn="tl">
                    <a:srgbClr val="000000"/>
                  </a:outerShdw>
                </a:effectLst>
                <a:latin typeface="Arial" panose="020B0604020202020204" pitchFamily="34" charset="0"/>
                <a:ea typeface="宋体" panose="02010600030101010101" pitchFamily="2" charset="-122"/>
                <a:cs typeface="+mn-cs"/>
              </a:rPr>
              <a:t>目前国内封测领域已经处于世界第一梯队。壁垒不高，资本支出不大与丰富的客户群，使得封测业加速发展 。</a:t>
            </a:r>
            <a:endParaRPr kumimoji="0" lang="zh-CN" altLang="en-US" sz="2800" b="0" kern="1200" cap="none" spc="0" normalizeH="0" baseline="0" noProof="0">
              <a:effectLst>
                <a:outerShdw blurRad="38100" dist="38100" dir="2700000" algn="tl">
                  <a:srgbClr val="000000"/>
                </a:outerShdw>
              </a:effectLst>
              <a:latin typeface="Arial" panose="020B0604020202020204" pitchFamily="34" charset="0"/>
              <a:ea typeface="宋体" panose="02010600030101010101" pitchFamily="2" charset="-122"/>
              <a:cs typeface="+mn-cs"/>
            </a:endParaRPr>
          </a:p>
          <a:p>
            <a:pPr marR="0" defTabSz="914400">
              <a:spcBef>
                <a:spcPct val="50000"/>
              </a:spcBef>
              <a:buClrTx/>
              <a:buSzTx/>
              <a:buFontTx/>
              <a:defRPr/>
            </a:pPr>
            <a:endParaRPr kumimoji="0" lang="en-US" altLang="zh-CN" kern="1200" cap="none" spc="0" normalizeH="0" baseline="0" noProof="0">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4019"/>
                                        </p:tgtEl>
                                        <p:attrNameLst>
                                          <p:attrName>style.visibility</p:attrName>
                                        </p:attrNameLst>
                                      </p:cBhvr>
                                      <p:to>
                                        <p:strVal val="visible"/>
                                      </p:to>
                                    </p:set>
                                    <p:anim calcmode="lin" valueType="num">
                                      <p:cBhvr>
                                        <p:cTn id="7" dur="500" fill="hold"/>
                                        <p:tgtEl>
                                          <p:spTgt spid="214019"/>
                                        </p:tgtEl>
                                        <p:attrNameLst>
                                          <p:attrName>ppt_x</p:attrName>
                                        </p:attrNameLst>
                                      </p:cBhvr>
                                      <p:tavLst>
                                        <p:tav tm="0">
                                          <p:val>
                                            <p:strVal val="0-#ppt_w/2"/>
                                          </p:val>
                                        </p:tav>
                                        <p:tav tm="100000">
                                          <p:val>
                                            <p:strVal val="#ppt_x"/>
                                          </p:val>
                                        </p:tav>
                                      </p:tavLst>
                                    </p:anim>
                                    <p:anim calcmode="lin" valueType="num">
                                      <p:cBhvr>
                                        <p:cTn id="8" dur="500" fill="hold"/>
                                        <p:tgtEl>
                                          <p:spTgt spid="2140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4019">
                                            <p:txEl>
                                              <p:charRg st="0" end="76"/>
                                            </p:txEl>
                                          </p:spTgt>
                                        </p:tgtEl>
                                        <p:attrNameLst>
                                          <p:attrName>style.visibility</p:attrName>
                                        </p:attrNameLst>
                                      </p:cBhvr>
                                      <p:to>
                                        <p:strVal val="visible"/>
                                      </p:to>
                                    </p:set>
                                    <p:anim calcmode="lin" valueType="num">
                                      <p:cBhvr>
                                        <p:cTn id="13" dur="500" fill="hold"/>
                                        <p:tgtEl>
                                          <p:spTgt spid="214019">
                                            <p:txEl>
                                              <p:charRg st="0" end="76"/>
                                            </p:txEl>
                                          </p:spTgt>
                                        </p:tgtEl>
                                        <p:attrNameLst>
                                          <p:attrName>ppt_x</p:attrName>
                                        </p:attrNameLst>
                                      </p:cBhvr>
                                      <p:tavLst>
                                        <p:tav tm="0">
                                          <p:val>
                                            <p:strVal val="0-#ppt_w/2"/>
                                          </p:val>
                                        </p:tav>
                                        <p:tav tm="100000">
                                          <p:val>
                                            <p:strVal val="#ppt_x"/>
                                          </p:val>
                                        </p:tav>
                                      </p:tavLst>
                                    </p:anim>
                                    <p:anim calcmode="lin" valueType="num">
                                      <p:cBhvr>
                                        <p:cTn id="14" dur="500" fill="hold"/>
                                        <p:tgtEl>
                                          <p:spTgt spid="214019">
                                            <p:txEl>
                                              <p:charRg st="0" end="7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4020"/>
                                        </p:tgtEl>
                                        <p:attrNameLst>
                                          <p:attrName>style.visibility</p:attrName>
                                        </p:attrNameLst>
                                      </p:cBhvr>
                                      <p:to>
                                        <p:strVal val="visible"/>
                                      </p:to>
                                    </p:set>
                                    <p:anim calcmode="lin" valueType="num">
                                      <p:cBhvr>
                                        <p:cTn id="19" dur="500" fill="hold"/>
                                        <p:tgtEl>
                                          <p:spTgt spid="214020"/>
                                        </p:tgtEl>
                                        <p:attrNameLst>
                                          <p:attrName>ppt_x</p:attrName>
                                        </p:attrNameLst>
                                      </p:cBhvr>
                                      <p:tavLst>
                                        <p:tav tm="0">
                                          <p:val>
                                            <p:strVal val="0-#ppt_w/2"/>
                                          </p:val>
                                        </p:tav>
                                        <p:tav tm="100000">
                                          <p:val>
                                            <p:strVal val="#ppt_x"/>
                                          </p:val>
                                        </p:tav>
                                      </p:tavLst>
                                    </p:anim>
                                    <p:anim calcmode="lin" valueType="num">
                                      <p:cBhvr>
                                        <p:cTn id="20" dur="500" fill="hold"/>
                                        <p:tgtEl>
                                          <p:spTgt spid="2140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4021"/>
                                        </p:tgtEl>
                                        <p:attrNameLst>
                                          <p:attrName>style.visibility</p:attrName>
                                        </p:attrNameLst>
                                      </p:cBhvr>
                                      <p:to>
                                        <p:strVal val="visible"/>
                                      </p:to>
                                    </p:set>
                                    <p:anim calcmode="lin" valueType="num">
                                      <p:cBhvr>
                                        <p:cTn id="25" dur="500" fill="hold"/>
                                        <p:tgtEl>
                                          <p:spTgt spid="214021"/>
                                        </p:tgtEl>
                                        <p:attrNameLst>
                                          <p:attrName>ppt_x</p:attrName>
                                        </p:attrNameLst>
                                      </p:cBhvr>
                                      <p:tavLst>
                                        <p:tav tm="0">
                                          <p:val>
                                            <p:strVal val="0-#ppt_w/2"/>
                                          </p:val>
                                        </p:tav>
                                        <p:tav tm="100000">
                                          <p:val>
                                            <p:strVal val="#ppt_x"/>
                                          </p:val>
                                        </p:tav>
                                      </p:tavLst>
                                    </p:anim>
                                    <p:anim calcmode="lin" valueType="num">
                                      <p:cBhvr>
                                        <p:cTn id="26" dur="500" fill="hold"/>
                                        <p:tgtEl>
                                          <p:spTgt spid="2140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14022"/>
                                        </p:tgtEl>
                                        <p:attrNameLst>
                                          <p:attrName>style.visibility</p:attrName>
                                        </p:attrNameLst>
                                      </p:cBhvr>
                                      <p:to>
                                        <p:strVal val="visible"/>
                                      </p:to>
                                    </p:set>
                                    <p:anim calcmode="lin" valueType="num">
                                      <p:cBhvr>
                                        <p:cTn id="31" dur="500" fill="hold"/>
                                        <p:tgtEl>
                                          <p:spTgt spid="214022"/>
                                        </p:tgtEl>
                                        <p:attrNameLst>
                                          <p:attrName>ppt_x</p:attrName>
                                        </p:attrNameLst>
                                      </p:cBhvr>
                                      <p:tavLst>
                                        <p:tav tm="0">
                                          <p:val>
                                            <p:strVal val="#ppt_x"/>
                                          </p:val>
                                        </p:tav>
                                        <p:tav tm="100000">
                                          <p:val>
                                            <p:strVal val="#ppt_x"/>
                                          </p:val>
                                        </p:tav>
                                      </p:tavLst>
                                    </p:anim>
                                    <p:anim calcmode="lin" valueType="num">
                                      <p:cBhvr>
                                        <p:cTn id="32" dur="500" fill="hold"/>
                                        <p:tgtEl>
                                          <p:spTgt spid="2140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P spid="214020" grpId="0" bldLvl="0" animBg="1"/>
      <p:bldP spid="214021" grpId="0" bldLvl="0" animBg="1"/>
      <p:bldP spid="214022"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1"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0" i="0" u="none" strike="noStrike" kern="0" cap="none" spc="0" normalizeH="0" baseline="0" noProof="1">
                <a:ln>
                  <a:noFill/>
                </a:ln>
                <a:solidFill>
                  <a:schemeClr val="tx2"/>
                </a:solidFill>
                <a:effectLst>
                  <a:outerShdw blurRad="38100" dist="38100" dir="2700000" algn="tl">
                    <a:srgbClr val="000000"/>
                  </a:outerShdw>
                </a:effectLst>
                <a:uLnTx/>
                <a:uFillTx/>
                <a:latin typeface="+mj-lt"/>
                <a:ea typeface="+mj-ea"/>
                <a:cs typeface="+mj-cs"/>
              </a:rPr>
              <a:t>国内</a:t>
            </a:r>
            <a:r>
              <a:rPr kumimoji="0" lang="en-US" altLang="zh-CN" sz="4400" b="0" i="0" u="none" strike="noStrike" kern="0" cap="none" spc="0" normalizeH="0" baseline="0" noProof="1">
                <a:ln>
                  <a:noFill/>
                </a:ln>
                <a:solidFill>
                  <a:schemeClr val="tx2"/>
                </a:solidFill>
                <a:effectLst>
                  <a:outerShdw blurRad="38100" dist="38100" dir="2700000" algn="tl">
                    <a:srgbClr val="000000"/>
                  </a:outerShdw>
                </a:effectLst>
                <a:uLnTx/>
                <a:uFillTx/>
                <a:latin typeface="+mj-lt"/>
                <a:ea typeface="+mj-ea"/>
                <a:cs typeface="+mj-cs"/>
              </a:rPr>
              <a:t>12</a:t>
            </a:r>
            <a:r>
              <a:rPr kumimoji="0" lang="zh-CN" altLang="en-US" sz="4400" b="0" i="0" u="none" strike="noStrike" kern="0" cap="none" spc="0" normalizeH="0" baseline="0" noProof="1">
                <a:ln>
                  <a:noFill/>
                </a:ln>
                <a:solidFill>
                  <a:schemeClr val="tx2"/>
                </a:solidFill>
                <a:effectLst>
                  <a:outerShdw blurRad="38100" dist="38100" dir="2700000" algn="tl">
                    <a:srgbClr val="000000"/>
                  </a:outerShdw>
                </a:effectLst>
                <a:uLnTx/>
                <a:uFillTx/>
                <a:latin typeface="+mj-lt"/>
                <a:ea typeface="+mj-ea"/>
                <a:cs typeface="+mj-cs"/>
              </a:rPr>
              <a:t>英寸工艺线情况</a:t>
            </a:r>
            <a:endParaRPr kumimoji="0" lang="zh-CN" altLang="en-US" sz="4400" b="0" i="0" u="none" strike="noStrike" kern="0" cap="none" spc="0" normalizeH="0" baseline="0" noProof="1">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51202" name="内容占位符 5"/>
          <p:cNvPicPr>
            <a:picLocks noChangeAspect="1"/>
          </p:cNvPicPr>
          <p:nvPr>
            <p:ph idx="1"/>
          </p:nvPr>
        </p:nvPicPr>
        <p:blipFill>
          <a:blip r:embed="rId1"/>
          <a:stretch>
            <a:fillRect/>
          </a:stretch>
        </p:blipFill>
        <p:spPr>
          <a:xfrm>
            <a:off x="904875" y="1219200"/>
            <a:ext cx="7075488" cy="5451475"/>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Rectangle 2"/>
          <p:cNvSpPr>
            <a:spLocks noGrp="1" noChangeArrowheads="1"/>
          </p:cNvSpPr>
          <p:nvPr>
            <p:ph type="title"/>
          </p:nvPr>
        </p:nvSpPr>
        <p:spPr>
          <a:xfrm>
            <a:off x="539750" y="100013"/>
            <a:ext cx="8226425" cy="711200"/>
          </a:xfrm>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其他国内工艺线</a:t>
            </a:r>
            <a:endParaRPr kumimoji="0"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52226" name="Picture 3"/>
          <p:cNvPicPr>
            <a:picLocks noChangeAspect="1"/>
          </p:cNvPicPr>
          <p:nvPr>
            <p:ph idx="1"/>
          </p:nvPr>
        </p:nvPicPr>
        <p:blipFill>
          <a:blip r:embed="rId1"/>
          <a:stretch>
            <a:fillRect/>
          </a:stretch>
        </p:blipFill>
        <p:spPr>
          <a:xfrm>
            <a:off x="428625" y="811213"/>
            <a:ext cx="3700463" cy="4549775"/>
          </a:xfrm>
        </p:spPr>
      </p:pic>
      <p:pic>
        <p:nvPicPr>
          <p:cNvPr id="52227" name="Picture 4"/>
          <p:cNvPicPr>
            <a:picLocks noChangeAspect="1"/>
          </p:cNvPicPr>
          <p:nvPr/>
        </p:nvPicPr>
        <p:blipFill>
          <a:blip r:embed="rId2"/>
          <a:stretch>
            <a:fillRect/>
          </a:stretch>
        </p:blipFill>
        <p:spPr>
          <a:xfrm>
            <a:off x="4230688" y="811213"/>
            <a:ext cx="3552825" cy="454977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我国半导体产业链情况</a:t>
            </a:r>
            <a:endParaRPr kumimoji="0" lang="zh-CN" altLang="en-US" sz="4400" b="0"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53250" name="内容占位符 2"/>
          <p:cNvPicPr>
            <a:picLocks noChangeAspect="1"/>
          </p:cNvPicPr>
          <p:nvPr>
            <p:ph idx="1"/>
            <p:custDataLst>
              <p:tags r:id="rId1"/>
            </p:custDataLst>
          </p:nvPr>
        </p:nvPicPr>
        <p:blipFill>
          <a:blip r:embed="rId2"/>
          <a:stretch>
            <a:fillRect/>
          </a:stretch>
        </p:blipFill>
        <p:spPr>
          <a:xfrm>
            <a:off x="1509713" y="1598613"/>
            <a:ext cx="6118225" cy="4497387"/>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Rectangle 2"/>
          <p:cNvSpPr>
            <a:spLocks noGrp="1" noChangeArrowheads="1"/>
          </p:cNvSpPr>
          <p:nvPr>
            <p:ph type="title"/>
          </p:nvPr>
        </p:nvSpPr>
        <p:spPr>
          <a:xfrm>
            <a:off x="611188" y="1773238"/>
            <a:ext cx="8226425" cy="1143000"/>
          </a:xfrm>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j-lt"/>
                <a:ea typeface="+mj-ea"/>
                <a:cs typeface="+mj-cs"/>
              </a:rPr>
              <a:t>集成电路系统设计的四个要素</a:t>
            </a:r>
            <a:r>
              <a:rPr kumimoji="0" lang="en-US" altLang="zh-CN" sz="40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j-lt"/>
                <a:ea typeface="+mj-ea"/>
                <a:cs typeface="+mj-cs"/>
              </a:rPr>
              <a:t>——</a:t>
            </a:r>
            <a:endParaRPr kumimoji="0" lang="en-US" altLang="zh-CN" sz="40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j-lt"/>
              <a:ea typeface="+mj-ea"/>
              <a:cs typeface="+mj-cs"/>
            </a:endParaRPr>
          </a:p>
        </p:txBody>
      </p:sp>
      <p:sp>
        <p:nvSpPr>
          <p:cNvPr id="55298" name="WordArt 6"/>
          <p:cNvSpPr>
            <a:spLocks noTextEdit="1"/>
          </p:cNvSpPr>
          <p:nvPr/>
        </p:nvSpPr>
        <p:spPr>
          <a:xfrm>
            <a:off x="2051050" y="3213100"/>
            <a:ext cx="5526088" cy="1092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人才、工具、库和资金！！！</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Rectangle 2"/>
          <p:cNvSpPr>
            <a:spLocks noGrp="1" noChangeArrowheads="1"/>
          </p:cNvSpPr>
          <p:nvPr>
            <p:ph type="title"/>
          </p:nvPr>
        </p:nvSpPr>
        <p:spPr>
          <a:xfrm>
            <a:off x="917575" y="476250"/>
            <a:ext cx="8226425" cy="1143000"/>
          </a:xfrm>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集成电路设计人才所具备的知识</a:t>
            </a:r>
            <a:endParaRPr kumimoji="0" lang="zh-CN" altLang="en-US" sz="40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56322" name="WordArt 3"/>
          <p:cNvSpPr>
            <a:spLocks noTextEdit="1"/>
          </p:cNvSpPr>
          <p:nvPr/>
        </p:nvSpPr>
        <p:spPr>
          <a:xfrm>
            <a:off x="7667625" y="5445125"/>
            <a:ext cx="933450"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人才</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
        <p:nvSpPr>
          <p:cNvPr id="210948" name="Rectangle 4"/>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endPar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微电子学</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半导体材料生产工艺（全定制设计）</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集成电路设计、制造生产和测试流程</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EDA</a:t>
            </a: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工具的使用</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Verilog-HDL</a:t>
            </a: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和</a:t>
            </a:r>
            <a:r>
              <a:rPr kumimoji="0" lang="en-US" altLang="zh-CN"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VHDL</a:t>
            </a: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等硬件描述语言</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系统电路设计原理</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可测性设计方法和原理</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版图设计、验证方法和相关原理等</a:t>
            </a:r>
            <a:endPar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就业前景</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98659" name="Rectangle 3"/>
          <p:cNvSpPr>
            <a:spLocks noGrp="1" noChangeArrowheads="1"/>
          </p:cNvSpPr>
          <p:nvPr>
            <p:ph idx="1"/>
          </p:nvPr>
        </p:nvSpPr>
        <p:spPr>
          <a:xfrm>
            <a:off x="458788" y="1306513"/>
            <a:ext cx="8226425" cy="4497388"/>
          </a:xfrm>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2021</a:t>
            </a:r>
            <a:r>
              <a:rPr kumimoji="0" lang="zh-CN" alt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年</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10</a:t>
            </a:r>
            <a:r>
              <a:rPr kumimoji="0" lang="zh-CN" alt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月，</a:t>
            </a:r>
            <a:r>
              <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《中国集成电路产业人才</a:t>
            </a:r>
            <a:r>
              <a:rPr kumimoji="0" 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发展报告</a:t>
            </a:r>
            <a:r>
              <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（20</a:t>
            </a:r>
            <a:r>
              <a:rPr kumimoji="0" 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20</a:t>
            </a:r>
            <a:r>
              <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-20</a:t>
            </a:r>
            <a:r>
              <a:rPr kumimoji="0" 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21</a:t>
            </a:r>
            <a:r>
              <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年版）》发布</a:t>
            </a:r>
            <a:r>
              <a:rPr kumimoji="0" 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。报告</a:t>
            </a:r>
            <a:r>
              <a:rPr kumimoji="0" 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指出2020年，我国集成电路相关毕业生规模在21万左右。预计到2023年前后全行业人才需求将达到76.65万人左右，仍存在超20万的缺口。</a:t>
            </a:r>
            <a:endParaRPr kumimoji="0" 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rPr>
              <a:t>2021年3月集成电路/半导体行业人才需求量占职位总量达到历史高位5.5%，在各行业中位列第四，两年前该行业的职位量占比仅2.6%</a:t>
            </a: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rPr>
              <a:t>.</a:t>
            </a:r>
            <a:endParaRPr kumimoji="0" 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rPr>
              <a:t> 2019</a:t>
            </a:r>
            <a:r>
              <a:rPr kumimoji="0" lang="zh-CN" altLang="en-US"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rPr>
              <a:t>年底，</a:t>
            </a:r>
            <a:r>
              <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rPr>
              <a:t>从事集成电路产业的人员规模在51.19万人左右，</a:t>
            </a:r>
            <a:r>
              <a:rPr kumimoji="0" 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rPr>
              <a:t>年</a:t>
            </a:r>
            <a:r>
              <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rPr>
              <a:t>增长11.04%。与此同时，行业对人才的吸引力也在提升</a:t>
            </a:r>
            <a:r>
              <a:rPr kumimoji="0" lang="zh-CN"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rPr>
              <a:t>。</a:t>
            </a:r>
            <a:r>
              <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rPr>
              <a:t>2022 年，集成电路研发人员平均月薪达 2.1万元，同比增长 6.06%，在国内外上市企业中，设计业企业的薪资显著高于制造业和封装测试业企业。</a:t>
            </a:r>
            <a:endPar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rPr>
              <a:t>，</a:t>
            </a:r>
            <a:endParaRPr kumimoji="0" sz="28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mn-lt"/>
              <a:ea typeface="+mn-ea"/>
              <a:cs typeface="+mn-cs"/>
              <a:sym typeface="+mn-ea"/>
            </a:endParaRPr>
          </a:p>
        </p:txBody>
      </p:sp>
      <p:sp>
        <p:nvSpPr>
          <p:cNvPr id="57347" name="WordArt 4"/>
          <p:cNvSpPr>
            <a:spLocks noTextEdit="1"/>
          </p:cNvSpPr>
          <p:nvPr/>
        </p:nvSpPr>
        <p:spPr>
          <a:xfrm>
            <a:off x="7667625" y="5445125"/>
            <a:ext cx="933450"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人才</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noChangeArrowheads="1"/>
          </p:cNvSpPr>
          <p:nvPr>
            <p:ph type="ctrTitle" sz="quarter"/>
          </p:nvPr>
        </p:nvSpPr>
        <p:spPr/>
        <p:txBody>
          <a:bodyPr/>
          <a:p>
            <a:endParaRPr lang="zh-CN" altLang="en-US"/>
          </a:p>
        </p:txBody>
      </p:sp>
      <p:sp>
        <p:nvSpPr>
          <p:cNvPr id="3" name="副标题 2"/>
          <p:cNvSpPr>
            <a:spLocks noGrp="1" noChangeArrowheads="1"/>
          </p:cNvSpPr>
          <p:nvPr>
            <p:ph type="subTitle" sz="quarter" idx="1"/>
          </p:nvPr>
        </p:nvSpPr>
        <p:spPr/>
        <p:txBody>
          <a:bodyPr/>
          <a:p>
            <a:endParaRPr lang="zh-CN" altLang="en-US"/>
          </a:p>
        </p:txBody>
      </p:sp>
      <p:pic>
        <p:nvPicPr>
          <p:cNvPr id="4" name="图片 3"/>
          <p:cNvPicPr>
            <a:picLocks noChangeAspect="1"/>
          </p:cNvPicPr>
          <p:nvPr/>
        </p:nvPicPr>
        <p:blipFill>
          <a:blip r:embed="rId1"/>
          <a:stretch>
            <a:fillRect/>
          </a:stretch>
        </p:blipFill>
        <p:spPr>
          <a:xfrm>
            <a:off x="1075690" y="523240"/>
            <a:ext cx="7138035" cy="593217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工具</a:t>
            </a: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r>
              <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设计过程中不可缺少的一个工作平台</a:t>
            </a:r>
            <a:endPar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81251" name="Rectangle 3"/>
          <p:cNvSpPr>
            <a:spLocks noGrp="1" noChangeArrowheads="1"/>
          </p:cNvSpPr>
          <p:nvPr>
            <p:ph idx="1"/>
          </p:nvPr>
        </p:nvSpPr>
        <p:spPr>
          <a:xfrm>
            <a:off x="455613" y="1416050"/>
            <a:ext cx="8688388" cy="5018088"/>
          </a:xfrm>
        </p:spPr>
        <p:txBody>
          <a:bodyPr vert="horz" wrap="square" lIns="91440" tIns="45720" rIns="91440" bIns="45720" numCol="1" anchor="t" anchorCtr="0" compatLnSpc="1"/>
          <a:lstStyle/>
          <a:p>
            <a:pPr marL="342900" marR="0" lvl="0" indent="-342900" algn="just" defTabSz="914400" rtl="0" eaLnBrk="1" fontAlgn="base" latinLnBrk="0" hangingPunct="1">
              <a:lnSpc>
                <a:spcPct val="13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常用的操作系统：</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rPr>
              <a:t>UNIX/Linux</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a:p>
            <a:pPr marL="342900" marR="0" lvl="0" indent="-342900" algn="just" defTabSz="914400" rtl="0" eaLnBrk="1" fontAlgn="base" latinLnBrk="0" hangingPunct="1">
              <a:lnSpc>
                <a:spcPct val="13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IC EDA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硬件；高性能服务器</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工作站（</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Dell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联想</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\HP)</a:t>
            </a:r>
            <a:endPar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13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IC EDA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软件公司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Cadence </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130000"/>
              </a:lnSpc>
              <a:spcBef>
                <a:spcPct val="20000"/>
              </a:spcBef>
              <a:spcAft>
                <a:spcPct val="0"/>
              </a:spcAft>
              <a:buClr>
                <a:schemeClr val="tx2"/>
              </a:buClr>
              <a:buSzPct val="115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Synopsys</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2008</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EDA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市场位居第一）</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30000"/>
              </a:lnSpc>
              <a:spcBef>
                <a:spcPct val="20000"/>
              </a:spcBef>
              <a:spcAft>
                <a:spcPct val="0"/>
              </a:spcAft>
              <a:buClr>
                <a:schemeClr val="tx2"/>
              </a:buClr>
              <a:buSzPct val="115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Mentor</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2017</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年出售给西门子</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Simens)</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just" defTabSz="914400" rtl="0" eaLnBrk="1" fontAlgn="base" latinLnBrk="0" hangingPunct="1">
              <a:lnSpc>
                <a:spcPct val="130000"/>
              </a:lnSpc>
              <a:spcBef>
                <a:spcPct val="20000"/>
              </a:spcBef>
              <a:spcAft>
                <a:spcPct val="0"/>
              </a:spcAft>
              <a:buClr>
                <a:schemeClr val="tx2"/>
              </a:buClr>
              <a:buSzPct val="115000"/>
              <a:buFont typeface="Wingdings" panose="05000000000000000000" pitchFamily="2" charset="2"/>
              <a:buNone/>
              <a:defRPr/>
            </a:pP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华大九天</a:t>
            </a: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endPar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宋体" panose="02010600030101010101" pitchFamily="2" charset="-122"/>
              <a:ea typeface="+mn-ea"/>
              <a:cs typeface="+mn-cs"/>
            </a:endParaRPr>
          </a:p>
        </p:txBody>
      </p:sp>
      <p:sp>
        <p:nvSpPr>
          <p:cNvPr id="58371" name="WordArt 4"/>
          <p:cNvSpPr>
            <a:spLocks noTextEdit="1"/>
          </p:cNvSpPr>
          <p:nvPr/>
        </p:nvSpPr>
        <p:spPr>
          <a:xfrm>
            <a:off x="7748588" y="5976938"/>
            <a:ext cx="933450"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工具</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04" name="Rectangle 20"/>
          <p:cNvSpPr>
            <a:spLocks noGrp="1" noChangeArrowheads="1"/>
          </p:cNvSpPr>
          <p:nvPr>
            <p:ph type="title" sz="quarter"/>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裸片</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12290" name="Picture 4"/>
          <p:cNvPicPr>
            <a:picLocks noChangeAspect="1"/>
          </p:cNvPicPr>
          <p:nvPr>
            <p:ph sz="quarter" idx="1"/>
          </p:nvPr>
        </p:nvPicPr>
        <p:blipFill>
          <a:blip r:embed="rId1"/>
          <a:stretch>
            <a:fillRect/>
          </a:stretch>
        </p:blipFill>
        <p:spPr>
          <a:xfrm>
            <a:off x="2473325" y="2684463"/>
            <a:ext cx="0" cy="0"/>
          </a:xfrm>
        </p:spPr>
      </p:pic>
      <p:pic>
        <p:nvPicPr>
          <p:cNvPr id="12291" name="Picture 11"/>
          <p:cNvPicPr>
            <a:picLocks noChangeAspect="1"/>
          </p:cNvPicPr>
          <p:nvPr>
            <p:ph sz="quarter" idx="2"/>
          </p:nvPr>
        </p:nvPicPr>
        <p:blipFill>
          <a:blip r:embed="rId2"/>
          <a:stretch>
            <a:fillRect/>
          </a:stretch>
        </p:blipFill>
        <p:spPr>
          <a:xfrm>
            <a:off x="6662738" y="2684463"/>
            <a:ext cx="0" cy="0"/>
          </a:xfrm>
        </p:spPr>
      </p:pic>
      <p:pic>
        <p:nvPicPr>
          <p:cNvPr id="12292" name="Picture 17"/>
          <p:cNvPicPr>
            <a:picLocks noChangeAspect="1"/>
          </p:cNvPicPr>
          <p:nvPr>
            <p:ph sz="quarter" idx="3"/>
          </p:nvPr>
        </p:nvPicPr>
        <p:blipFill>
          <a:blip r:embed="rId1"/>
          <a:stretch>
            <a:fillRect/>
          </a:stretch>
        </p:blipFill>
        <p:spPr>
          <a:xfrm>
            <a:off x="2473325" y="5008563"/>
            <a:ext cx="0" cy="0"/>
          </a:xfrm>
        </p:spPr>
      </p:pic>
      <p:pic>
        <p:nvPicPr>
          <p:cNvPr id="12293" name="Picture 19"/>
          <p:cNvPicPr>
            <a:picLocks noChangeAspect="1"/>
          </p:cNvPicPr>
          <p:nvPr>
            <p:ph sz="quarter" idx="4"/>
          </p:nvPr>
        </p:nvPicPr>
        <p:blipFill>
          <a:blip r:embed="rId1"/>
          <a:stretch>
            <a:fillRect/>
          </a:stretch>
        </p:blipFill>
        <p:spPr>
          <a:xfrm>
            <a:off x="6662738" y="5008563"/>
            <a:ext cx="0" cy="0"/>
          </a:xfrm>
        </p:spPr>
      </p:pic>
      <p:pic>
        <p:nvPicPr>
          <p:cNvPr id="12294" name="Picture 22"/>
          <p:cNvPicPr>
            <a:picLocks noChangeAspect="1"/>
          </p:cNvPicPr>
          <p:nvPr/>
        </p:nvPicPr>
        <p:blipFill>
          <a:blip r:embed="rId1"/>
          <a:stretch>
            <a:fillRect/>
          </a:stretch>
        </p:blipFill>
        <p:spPr>
          <a:xfrm>
            <a:off x="4572000" y="3429000"/>
            <a:ext cx="0" cy="0"/>
          </a:xfrm>
          <a:prstGeom prst="rect">
            <a:avLst/>
          </a:prstGeom>
          <a:noFill/>
          <a:ln w="9525">
            <a:noFill/>
          </a:ln>
        </p:spPr>
      </p:pic>
      <p:pic>
        <p:nvPicPr>
          <p:cNvPr id="12295" name="Picture 28"/>
          <p:cNvPicPr>
            <a:picLocks noChangeAspect="1"/>
          </p:cNvPicPr>
          <p:nvPr/>
        </p:nvPicPr>
        <p:blipFill>
          <a:blip r:embed="rId3"/>
          <a:stretch>
            <a:fillRect/>
          </a:stretch>
        </p:blipFill>
        <p:spPr>
          <a:xfrm>
            <a:off x="3059113" y="1341438"/>
            <a:ext cx="3875087" cy="4989512"/>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EDA</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软件介绍</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83299"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en-US" altLang="zh-CN" sz="32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Synopsys</a:t>
            </a:r>
            <a:endParaRPr kumimoji="0" lang="en-US" altLang="zh-CN" sz="32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Tx/>
              <a:buChar char="•"/>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Synopsys</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公司是全球半导体和电子行业先进的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EDA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软件工具和专业化服务提供商，为设计复杂集成电路</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FPGA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和</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SOC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系统级芯片产品的公司提供业内最完善的工具。</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Tx/>
              <a:buChar char="•"/>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以前端逻辑综合工具见长</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Tx/>
              <a:buNone/>
              <a:defRPr/>
            </a:pPr>
            <a:r>
              <a:rPr kumimoji="0" lang="zh-CN" altLang="en-US" sz="32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逻辑综合：</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把</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HDL</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语言翻译成最基本的与或非门的连接关系（网表），输出</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edf</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文件，导给</a:t>
            </a:r>
            <a:r>
              <a:rPr kumimoji="0" lang="en-US" altLang="zh-CN"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PLD/FPGA</a:t>
            </a:r>
            <a:r>
              <a:rPr kumimoji="0" lang="zh-CN" altLang="en-US" sz="24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厂家的软件进行试配和布线。</a:t>
            </a:r>
            <a:r>
              <a:rPr kumimoji="0" lang="zh-CN" altLang="en-US" sz="32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Tx/>
              <a:buNone/>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59395" name="WordArt 4"/>
          <p:cNvSpPr>
            <a:spLocks noTextEdit="1"/>
          </p:cNvSpPr>
          <p:nvPr/>
        </p:nvSpPr>
        <p:spPr>
          <a:xfrm>
            <a:off x="7596188" y="5373688"/>
            <a:ext cx="933450"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工具</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EDA</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软件介绍</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84323"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en-US" altLang="zh-CN"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Mentor Graphics</a:t>
            </a:r>
            <a:r>
              <a:rPr kumimoji="0" lang="zh-CN" altLang="en-US"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Siemens</a:t>
            </a:r>
            <a:r>
              <a:rPr kumimoji="0" lang="zh-CN" altLang="en-US"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a:t>
            </a:r>
            <a:endParaRPr kumimoji="0" lang="en-US" altLang="zh-CN"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Tx/>
              <a:buChar char="•"/>
              <a:defRPr/>
            </a:pP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在硬件描述语言的仿真、硬件与软件的协同验证、多核心内嵌式系统的除错以及</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Design-for-Test</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等方面，</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Mentor </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都居于市场领先的地位。</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Tx/>
              <a:buChar char="•"/>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以验证工具见长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Tx/>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ModelSim</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：数字仿真工具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Tx/>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HDL Designer Series</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：设计的输入、分析与管理工具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Tx/>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Calibre</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：深次微米设计实体验证工具 </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60419" name="WordArt 4"/>
          <p:cNvSpPr>
            <a:spLocks noTextEdit="1"/>
          </p:cNvSpPr>
          <p:nvPr/>
        </p:nvSpPr>
        <p:spPr>
          <a:xfrm>
            <a:off x="7596188" y="5373688"/>
            <a:ext cx="933450"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工具</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EDA</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软件介绍</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85347"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Zeni </a:t>
            </a:r>
            <a:endParaRPr kumimoji="0" lang="en-US" altLang="zh-CN"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北京华大九天</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电子设计有限公司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PandaEDA</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系统“九天”</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(ZENI)</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系列工具</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致力于为用户提供</a:t>
            </a:r>
            <a:r>
              <a:rPr kumimoji="0" lang="zh-CN" altLang="en-US"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全定制以及模拟电路设计中的后端开发与验证分析</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工具。</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Tx/>
              <a:buChar char="•"/>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工具的主要功能包括</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SoC</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中的模拟模块或者单独模拟器件中版图的设计、验证、分析等。</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Tx/>
              <a:buChar char="•"/>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设计工具组成：</a:t>
            </a:r>
            <a:endPar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设计输入与模拟验证</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ZeniVDE</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、版图设计</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ZeniPDT</a:t>
            </a:r>
            <a:r>
              <a:rPr kumimoji="0" lang="zh-CN" altLang="en-US"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、版图验证</a:t>
            </a:r>
            <a:r>
              <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ZeniVERI</a:t>
            </a:r>
            <a:endParaRPr kumimoji="0" lang="en-US" altLang="zh-CN" sz="28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61443" name="WordArt 4"/>
          <p:cNvSpPr>
            <a:spLocks noTextEdit="1"/>
          </p:cNvSpPr>
          <p:nvPr/>
        </p:nvSpPr>
        <p:spPr>
          <a:xfrm>
            <a:off x="7596188" y="5373688"/>
            <a:ext cx="933450"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工具</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EDA</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软件介绍</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82275"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1" lang="en-US" altLang="zh-CN" sz="4000" b="1" i="0" u="none" strike="noStrike" kern="0" cap="none" spc="0" normalizeH="0" baseline="0" noProof="0" smtClean="0">
                <a:ln>
                  <a:noFill/>
                </a:ln>
                <a:solidFill>
                  <a:srgbClr val="FFCC00"/>
                </a:solidFill>
                <a:effectLst/>
                <a:uLnTx/>
                <a:uFillTx/>
                <a:latin typeface="+mn-lt"/>
                <a:ea typeface="+mn-ea"/>
                <a:cs typeface="+mn-cs"/>
              </a:rPr>
              <a:t>Cadence</a:t>
            </a:r>
            <a:endParaRPr kumimoji="1" lang="en-US" altLang="zh-CN" sz="4000" b="1" i="0" u="none" strike="noStrike" kern="0" cap="none" spc="0" normalizeH="0" baseline="0" noProof="0" smtClean="0">
              <a:ln>
                <a:noFill/>
              </a:ln>
              <a:solidFill>
                <a:srgbClr val="FFCC00"/>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Tx/>
              <a:buChar char="•"/>
              <a:defRPr/>
            </a:pPr>
            <a:r>
              <a:rPr kumimoji="1" lang="en-US" altLang="zh-CN" sz="2400" b="1" i="0" u="none" strike="noStrike" kern="0" cap="none" spc="0" normalizeH="0" baseline="0" noProof="0" smtClean="0">
                <a:ln>
                  <a:noFill/>
                </a:ln>
                <a:solidFill>
                  <a:schemeClr val="tx1"/>
                </a:solidFill>
                <a:effectLst/>
                <a:uLnTx/>
                <a:uFillTx/>
                <a:latin typeface="+mn-lt"/>
                <a:ea typeface="+mn-ea"/>
                <a:cs typeface="+mn-cs"/>
              </a:rPr>
              <a:t>      Cadence</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公司的电子设计自动化产品涵盖了电子设计的整个流程，包括系统级设计，功能验证，</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IC</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综合及布局布线，模拟、混合信号及射频</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IC</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设计，全定制集成电路设计，</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IC</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物理验证，</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PCB</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设计和硬件仿真建模等。</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Tx/>
              <a:buChar char="•"/>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以后端设计见长</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Tx/>
              <a:buChar char="•"/>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自1991年以来，连续在国际EDA市场中销售业绩稳居第一。</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2008</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年被</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Synopsys</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超过</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,EDA</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市场占有率超过</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23%</a:t>
            </a:r>
            <a:r>
              <a:rPr kumimoji="1" lang="zh-CN" altLang="en-US" sz="2400" b="1" i="0" u="none" strike="noStrike" kern="0" cap="none" spc="0" normalizeH="0" baseline="0" noProof="0" smtClean="0">
                <a:ln>
                  <a:noFill/>
                </a:ln>
                <a:solidFill>
                  <a:schemeClr val="tx1"/>
                </a:solidFill>
                <a:effectLst/>
                <a:uLnTx/>
                <a:uFillTx/>
                <a:latin typeface="+mn-lt"/>
                <a:ea typeface="+mn-ea"/>
                <a:cs typeface="+mn-cs"/>
                <a:sym typeface="+mn-ea"/>
              </a:rPr>
              <a:t>全球知名半导体与电子系统公司均将Cadence软件作为其全球设计的标准。</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AMD</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SONY</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NEC</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SUMSUNG</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Philip</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等公司均将</a:t>
            </a:r>
            <a:r>
              <a:rPr kumimoji="1" lang="en-US" altLang="zh-CN" sz="2400" b="1" i="0" u="none" strike="noStrike" kern="0" cap="none" spc="0" normalizeH="0" baseline="0" noProof="0" smtClean="0">
                <a:ln>
                  <a:noFill/>
                </a:ln>
                <a:solidFill>
                  <a:schemeClr val="tx1"/>
                </a:solidFill>
                <a:effectLst/>
                <a:uLnTx/>
                <a:uFillTx/>
                <a:latin typeface="+mn-lt"/>
                <a:ea typeface="+mn-ea"/>
                <a:cs typeface="+mn-cs"/>
              </a:rPr>
              <a:t>Cadence</a:t>
            </a:r>
            <a:r>
              <a:rPr kumimoji="1" lang="zh-CN" altLang="en-US" sz="2400" b="1" i="0" u="none" strike="noStrike" kern="0" cap="none" spc="0" normalizeH="0" baseline="0" noProof="0" smtClean="0">
                <a:ln>
                  <a:noFill/>
                </a:ln>
                <a:solidFill>
                  <a:schemeClr val="tx1"/>
                </a:solidFill>
                <a:effectLst/>
                <a:uLnTx/>
                <a:uFillTx/>
                <a:latin typeface="+mn-lt"/>
                <a:ea typeface="+mn-ea"/>
                <a:cs typeface="+mn-cs"/>
              </a:rPr>
              <a:t>软件作为其全球设计的标准</a:t>
            </a:r>
            <a:r>
              <a:rPr kumimoji="1"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Tx/>
              <a:buChar char="•"/>
              <a:defRPr/>
            </a:pPr>
            <a:r>
              <a:rPr kumimoji="1" lang="zh-CN" altLang="en-US" sz="2400" b="1" i="0" u="none" strike="noStrike" kern="0" cap="none" spc="0" normalizeH="0" baseline="0" noProof="0" smtClean="0">
                <a:ln>
                  <a:noFill/>
                </a:ln>
                <a:solidFill>
                  <a:schemeClr val="tx1"/>
                </a:solidFill>
                <a:effectLst/>
                <a:uLnTx/>
                <a:uFillTx/>
                <a:latin typeface="+mn-lt"/>
                <a:ea typeface="+mn-ea"/>
                <a:cs typeface="+mn-cs"/>
              </a:rPr>
              <a:t>    </a:t>
            </a:r>
            <a:endParaRPr kumimoji="1" lang="zh-CN" altLang="en-US" sz="2400" b="1" i="0" u="none" strike="noStrike" kern="0" cap="none" spc="0" normalizeH="0" baseline="0" noProof="0" smtClean="0">
              <a:ln>
                <a:noFill/>
              </a:ln>
              <a:solidFill>
                <a:schemeClr val="tx1"/>
              </a:solidFill>
              <a:effectLst/>
              <a:uLnTx/>
              <a:uFillTx/>
              <a:latin typeface="+mn-lt"/>
              <a:ea typeface="+mn-ea"/>
              <a:cs typeface="+mn-cs"/>
            </a:endParaRPr>
          </a:p>
        </p:txBody>
      </p:sp>
      <p:sp>
        <p:nvSpPr>
          <p:cNvPr id="63491" name="WordArt 4"/>
          <p:cNvSpPr>
            <a:spLocks noTextEdit="1"/>
          </p:cNvSpPr>
          <p:nvPr/>
        </p:nvSpPr>
        <p:spPr>
          <a:xfrm>
            <a:off x="7596188" y="5373688"/>
            <a:ext cx="933450"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工具</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基于</a:t>
            </a:r>
            <a:r>
              <a:rPr kumimoji="0" lang="en-US" altLang="zh-CN"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CADENCE</a:t>
            </a:r>
            <a:r>
              <a:rPr kumimoji="0" lang="zh-CN" altLang="en-US"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工具的的</a:t>
            </a:r>
            <a:br>
              <a:rPr kumimoji="0" lang="zh-CN" altLang="en-US"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r>
              <a:rPr kumimoji="0" lang="zh-CN" altLang="en-US"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简单数字电路设计流程</a:t>
            </a:r>
            <a:br>
              <a:rPr kumimoji="0" lang="zh-CN" altLang="en-US"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endParaRPr kumimoji="0" lang="zh-CN" altLang="en-US" sz="36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graphicFrame>
        <p:nvGraphicFramePr>
          <p:cNvPr id="64514" name="Object 3"/>
          <p:cNvGraphicFramePr>
            <a:graphicFrameLocks noChangeAspect="1"/>
          </p:cNvGraphicFramePr>
          <p:nvPr>
            <p:ph idx="1"/>
          </p:nvPr>
        </p:nvGraphicFramePr>
        <p:xfrm>
          <a:off x="1187450" y="1412875"/>
          <a:ext cx="6646863" cy="4787900"/>
        </p:xfrm>
        <a:graphic>
          <a:graphicData uri="http://schemas.openxmlformats.org/presentationml/2006/ole">
            <mc:AlternateContent xmlns:mc="http://schemas.openxmlformats.org/markup-compatibility/2006">
              <mc:Choice xmlns:v="urn:schemas-microsoft-com:vml" Requires="v">
                <p:oleObj spid="_x0000_s3085" name="" r:id="rId1" imgW="6943725" imgH="5000625" progId="Paint.Picture">
                  <p:embed/>
                </p:oleObj>
              </mc:Choice>
              <mc:Fallback>
                <p:oleObj name="" r:id="rId1" imgW="6943725" imgH="5000625" progId="Paint.Picture">
                  <p:embed/>
                  <p:pic>
                    <p:nvPicPr>
                      <p:cNvPr id="0" name="图片 3084"/>
                      <p:cNvPicPr/>
                      <p:nvPr/>
                    </p:nvPicPr>
                    <p:blipFill>
                      <a:blip r:embed="rId2"/>
                      <a:stretch>
                        <a:fillRect/>
                      </a:stretch>
                    </p:blipFill>
                    <p:spPr>
                      <a:xfrm>
                        <a:off x="1187450" y="1412875"/>
                        <a:ext cx="6646863" cy="4787900"/>
                      </a:xfrm>
                      <a:prstGeom prst="rect">
                        <a:avLst/>
                      </a:prstGeom>
                      <a:noFill/>
                      <a:ln w="38100">
                        <a:miter/>
                      </a:ln>
                    </p:spPr>
                  </p:pic>
                </p:oleObj>
              </mc:Fallback>
            </mc:AlternateContent>
          </a:graphicData>
        </a:graphic>
      </p:graphicFrame>
      <p:sp>
        <p:nvSpPr>
          <p:cNvPr id="64515" name="WordArt 5"/>
          <p:cNvSpPr>
            <a:spLocks noTextEdit="1"/>
          </p:cNvSpPr>
          <p:nvPr/>
        </p:nvSpPr>
        <p:spPr>
          <a:xfrm>
            <a:off x="7885113" y="5661025"/>
            <a:ext cx="933450"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工具</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库</a:t>
            </a: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设计与制造的交接界面</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89443"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Char char="§"/>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库分为：</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用于前端设计的标准单元</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Symbol</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（由制造商免费提供给设计者）</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用于版图设计的标准单元</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Layout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（由制造商协议提供给设计公司）</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虚拟元件</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IP(Intellectual Property)</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（向制造商购买）</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一般集成电路设计前，必须先确定一家制造厂商，以   确定整个设计过程中将使用的库。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8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对于不同的“线宽”设计，应选用相应的生产工艺库。</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65539" name="WordArt 4"/>
          <p:cNvSpPr>
            <a:spLocks noTextEdit="1"/>
          </p:cNvSpPr>
          <p:nvPr/>
        </p:nvSpPr>
        <p:spPr>
          <a:xfrm>
            <a:off x="7956550" y="5661025"/>
            <a:ext cx="466725"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库</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Rectangle 2"/>
          <p:cNvSpPr>
            <a:spLocks noGrp="1" noChangeArrowheads="1"/>
          </p:cNvSpPr>
          <p:nvPr>
            <p:ph type="title"/>
          </p:nvPr>
        </p:nvSpPr>
        <p:spPr>
          <a:xfrm>
            <a:off x="468313" y="549275"/>
            <a:ext cx="8226425" cy="1143000"/>
          </a:xfrm>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资金</a:t>
            </a:r>
            <a:r>
              <a:rPr kumimoji="0" lang="en-US" altLang="zh-CN"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r>
              <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赚钱的行业与烧钱的行业</a:t>
            </a:r>
            <a:br>
              <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br>
            <a:endParaRPr kumimoji="0" lang="zh-CN" altLang="en-US" sz="40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59395" name="Rectangle 3"/>
          <p:cNvSpPr>
            <a:spLocks noGrp="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人才培养</a:t>
            </a:r>
            <a:endPar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人才报酬</a:t>
            </a:r>
            <a:endPar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en-US" altLang="zh-CN"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EDA</a:t>
            </a:r>
            <a:r>
              <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工具</a:t>
            </a:r>
            <a:endPar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tx2"/>
              </a:buClr>
              <a:buSzPct val="115000"/>
              <a:buFont typeface="Wingdings" panose="05000000000000000000" pitchFamily="2" charset="2"/>
              <a:buChar char="§"/>
              <a:defRPr/>
            </a:pPr>
            <a:r>
              <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rPr>
              <a:t>实验流片和测试设备 等都需花费大量的资金。</a:t>
            </a:r>
            <a:endParaRPr kumimoji="0" lang="zh-CN" altLang="en-US" sz="3200" b="1" i="0" u="none" strike="noStrike" kern="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sp>
        <p:nvSpPr>
          <p:cNvPr id="66563" name="WordArt 4"/>
          <p:cNvSpPr>
            <a:spLocks noTextEdit="1"/>
          </p:cNvSpPr>
          <p:nvPr/>
        </p:nvSpPr>
        <p:spPr>
          <a:xfrm>
            <a:off x="7596188" y="5373688"/>
            <a:ext cx="933450" cy="457200"/>
          </a:xfrm>
          <a:prstGeom prst="rect">
            <a:avLst/>
          </a:prstGeom>
        </p:spPr>
        <p:txBody>
          <a:bodyPr wrap="none" fromWordArt="1">
            <a:prstTxWarp prst="textPlain">
              <a:avLst>
                <a:gd name="adj" fmla="val 50000"/>
              </a:avLst>
            </a:prstTxWarp>
            <a:normAutofit/>
          </a:bodyPr>
          <a:p>
            <a:pPr algn="ctr"/>
            <a:r>
              <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rPr>
              <a:t>资金</a:t>
            </a:r>
            <a:endParaRPr lang="zh-CN" altLang="en-US" sz="3600" b="1">
              <a:ln w="12700" cap="flat" cmpd="sng">
                <a:solidFill>
                  <a:srgbClr val="EAEAEA"/>
                </a:solidFill>
                <a:prstDash val="solid"/>
                <a:roun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隶书" panose="02010509060101010101" charset="-122"/>
              <a:ea typeface="隶书" panose="02010509060101010101"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a:xfrm>
            <a:off x="468313" y="593725"/>
            <a:ext cx="8226425" cy="1143000"/>
          </a:xfrm>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1">
                <a:ln>
                  <a:noFill/>
                </a:ln>
                <a:solidFill>
                  <a:schemeClr val="tx2"/>
                </a:solidFill>
                <a:effectLst>
                  <a:outerShdw blurRad="38100" dist="38100" dir="2700000" algn="tl">
                    <a:srgbClr val="000000"/>
                  </a:outerShdw>
                </a:effectLst>
                <a:uLnTx/>
                <a:uFillTx/>
                <a:latin typeface="+mj-lt"/>
                <a:ea typeface="+mj-ea"/>
                <a:cs typeface="+mj-cs"/>
              </a:rPr>
              <a:t>机  遇</a:t>
            </a:r>
            <a:br>
              <a:rPr kumimoji="0" lang="zh-CN" altLang="en-US" sz="4000" b="1" i="0" u="none" strike="noStrike" kern="0" cap="none" spc="0" normalizeH="0" baseline="0" noProof="0" dirty="0">
                <a:ln>
                  <a:noFill/>
                </a:ln>
                <a:solidFill>
                  <a:schemeClr val="tx2"/>
                </a:solidFill>
                <a:effectLst>
                  <a:outerShdw blurRad="38100" dist="38100" dir="2700000" algn="tl">
                    <a:srgbClr val="000000"/>
                  </a:outerShdw>
                </a:effectLst>
                <a:uLnTx/>
                <a:uFillTx/>
                <a:latin typeface="+mj-lt"/>
                <a:ea typeface="+mj-ea"/>
                <a:cs typeface="+mj-cs"/>
              </a:rPr>
            </a:br>
            <a:endParaRPr kumimoji="0" lang="zh-CN" altLang="en-US" sz="4000" b="1" i="0" u="none" strike="noStrike" kern="0" cap="none" spc="0" normalizeH="0" baseline="0" noProof="1">
              <a:ln>
                <a:noFill/>
              </a:ln>
              <a:solidFill>
                <a:schemeClr val="tx2"/>
              </a:solidFill>
              <a:effectLst>
                <a:outerShdw blurRad="38100" dist="38100" dir="2700000" algn="tl">
                  <a:srgbClr val="000000"/>
                </a:outerShdw>
              </a:effectLst>
              <a:uLnTx/>
              <a:uFillTx/>
              <a:latin typeface="+mj-lt"/>
              <a:ea typeface="+mj-ea"/>
              <a:cs typeface="+mj-cs"/>
            </a:endParaRPr>
          </a:p>
        </p:txBody>
      </p:sp>
      <p:sp>
        <p:nvSpPr>
          <p:cNvPr id="186371" name="Rectangle 3"/>
          <p:cNvSpPr>
            <a:spLocks noGrp="1" noChangeArrowheads="1"/>
          </p:cNvSpPr>
          <p:nvPr>
            <p:ph idx="1"/>
          </p:nvPr>
        </p:nvSpPr>
        <p:spPr>
          <a:xfrm>
            <a:off x="211138" y="1016000"/>
            <a:ext cx="8729663" cy="4824413"/>
          </a:xfrm>
        </p:spPr>
        <p:txBody>
          <a:bodyPr vert="horz" wrap="square" lIns="91440" tIns="45720" rIns="91440" bIns="45720" numCol="1" anchor="t" anchorCtr="0" compatLnSpc="1"/>
          <a:lstStyle/>
          <a:p>
            <a:pPr marL="1371600" marR="0" lvl="3" indent="0" algn="just" defTabSz="914400" rtl="0" eaLnBrk="1" fontAlgn="base" latinLnBrk="0" hangingPunct="1">
              <a:lnSpc>
                <a:spcPct val="90000"/>
              </a:lnSpc>
              <a:spcBef>
                <a:spcPct val="20000"/>
              </a:spcBef>
              <a:spcAft>
                <a:spcPct val="0"/>
              </a:spcAft>
              <a:buClr>
                <a:schemeClr val="tx2"/>
              </a:buClr>
              <a:buSzPct val="115000"/>
              <a:buFont typeface="Wingdings" panose="05000000000000000000" charset="0"/>
              <a:buNone/>
              <a:defRPr/>
            </a:pPr>
            <a:r>
              <a:rPr kumimoji="0" lang="en-US" altLang="zh-CN" sz="1750" b="1" i="0" u="none" strike="noStrike" kern="0" cap="none" spc="0" normalizeH="0" baseline="0" noProof="0" smtClean="0">
                <a:ln>
                  <a:noFill/>
                </a:ln>
                <a:solidFill>
                  <a:schemeClr val="tx1"/>
                </a:solidFill>
                <a:effectLst/>
                <a:uLnTx/>
                <a:uFillTx/>
                <a:latin typeface="+mn-lt"/>
                <a:ea typeface="+mn-ea"/>
                <a:cs typeface="+mn-cs"/>
              </a:rPr>
              <a:t> </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zh-CN" altLang="en-US" sz="2400" b="1" i="0" u="none" strike="noStrike" kern="0" cap="none" spc="0" normalizeH="0" baseline="0" noProof="0" smtClean="0">
                <a:ln>
                  <a:noFill/>
                </a:ln>
                <a:solidFill>
                  <a:schemeClr val="tx1"/>
                </a:solidFill>
                <a:effectLst/>
                <a:uLnTx/>
                <a:uFillTx/>
                <a:latin typeface="+mn-lt"/>
                <a:ea typeface="+mn-ea"/>
                <a:cs typeface="+mn-cs"/>
                <a:sym typeface="+mn-ea"/>
              </a:rPr>
              <a:t>2014年6月，国务院印发《国家集成电路产业发展推进纲要》，明确了我国集成电路的中长期发展目标；将集成电路产业发展上升为国家战略</a:t>
            </a:r>
            <a:r>
              <a:rPr kumimoji="0" lang="en-US" altLang="zh-CN" sz="2400" b="1" i="0" u="none" strike="noStrike" kern="0" cap="none" spc="0" normalizeH="0" baseline="0" noProof="0" smtClean="0">
                <a:ln>
                  <a:noFill/>
                </a:ln>
                <a:solidFill>
                  <a:schemeClr val="tx1"/>
                </a:solidFill>
                <a:effectLst/>
                <a:uLnTx/>
                <a:uFillTx/>
                <a:latin typeface="+mn-lt"/>
                <a:ea typeface="+mn-ea"/>
                <a:cs typeface="+mn-cs"/>
                <a:sym typeface="+mn-ea"/>
              </a:rPr>
              <a:t>.</a:t>
            </a:r>
            <a:endParaRPr kumimoji="0" lang="en-US" altLang="zh-CN" sz="2400" b="1" i="0" u="none" strike="noStrike" kern="0" cap="none" spc="0" normalizeH="0" baseline="0" noProof="0" smtClean="0">
              <a:ln>
                <a:noFill/>
              </a:ln>
              <a:solidFill>
                <a:schemeClr val="tx1"/>
              </a:solidFill>
              <a:effectLst/>
              <a:uLnTx/>
              <a:uFillTx/>
              <a:latin typeface="+mn-lt"/>
              <a:ea typeface="+mn-ea"/>
              <a:cs typeface="+mn-cs"/>
              <a:sym typeface="+mn-ea"/>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400" b="1" i="0" u="none" strike="noStrike" kern="0" cap="none" spc="0" normalizeH="0" baseline="0" noProof="0" smtClean="0">
                <a:ln>
                  <a:noFill/>
                </a:ln>
                <a:solidFill>
                  <a:schemeClr val="tx1"/>
                </a:solidFill>
                <a:effectLst/>
                <a:uLnTx/>
                <a:uFillTx/>
                <a:latin typeface="+mn-lt"/>
                <a:ea typeface="+mn-ea"/>
                <a:cs typeface="+mn-cs"/>
                <a:sym typeface="+mn-ea"/>
              </a:rPr>
              <a:t>2</a:t>
            </a:r>
            <a:r>
              <a:rPr kumimoji="0" lang="en-US" altLang="zh-CN" sz="2400" b="1" i="0" u="none" strike="noStrike" kern="0" cap="none" spc="0" normalizeH="0" baseline="0" noProof="0" smtClean="0">
                <a:ln>
                  <a:noFill/>
                </a:ln>
                <a:solidFill>
                  <a:schemeClr val="tx1"/>
                </a:solidFill>
                <a:effectLst/>
                <a:uLnTx/>
                <a:uFillTx/>
                <a:latin typeface="+mn-lt"/>
                <a:ea typeface="+mn-ea"/>
                <a:cs typeface="+mn-cs"/>
                <a:sym typeface="+mn-ea"/>
              </a:rPr>
              <a:t>014</a:t>
            </a:r>
            <a:r>
              <a:rPr kumimoji="0" lang="zh-CN" altLang="en-US" sz="2400" b="1" i="0" u="none" strike="noStrike" kern="0" cap="none" spc="0" normalizeH="0" baseline="0" noProof="0" smtClean="0">
                <a:ln>
                  <a:noFill/>
                </a:ln>
                <a:solidFill>
                  <a:schemeClr val="tx1"/>
                </a:solidFill>
                <a:effectLst/>
                <a:uLnTx/>
                <a:uFillTx/>
                <a:latin typeface="+mn-lt"/>
                <a:ea typeface="+mn-ea"/>
                <a:cs typeface="+mn-cs"/>
                <a:sym typeface="+mn-ea"/>
              </a:rPr>
              <a:t>年9月，国家集成电路产业投资基金成立，首期总金额超1300亿元。</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zh-CN" altLang="en-US" sz="2400" b="1" i="0" u="none" strike="noStrike" kern="0" cap="none" spc="0" normalizeH="0" baseline="0" noProof="0" smtClean="0">
                <a:ln>
                  <a:noFill/>
                </a:ln>
                <a:solidFill>
                  <a:schemeClr val="tx1"/>
                </a:solidFill>
                <a:effectLst/>
                <a:uLnTx/>
                <a:uFillTx/>
                <a:latin typeface="+mn-lt"/>
                <a:ea typeface="+mn-ea"/>
                <a:cs typeface="+mn-cs"/>
              </a:rPr>
              <a:t>2015年，国务院发布的《中国制造2025》中提出中国芯片自给率要在2020年达到40%，2025年达到70%；</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zh-CN" altLang="en-US" sz="2400" b="0"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400" b="1" i="0" u="none" strike="noStrike" kern="0" cap="none" spc="0" normalizeH="0" baseline="0" noProof="0" smtClean="0">
                <a:ln>
                  <a:noFill/>
                </a:ln>
                <a:solidFill>
                  <a:schemeClr val="tx1"/>
                </a:solidFill>
                <a:effectLst/>
                <a:uLnTx/>
                <a:uFillTx/>
                <a:latin typeface="+mn-lt"/>
                <a:ea typeface="+mn-ea"/>
                <a:cs typeface="+mn-cs"/>
                <a:sym typeface="+mn-ea"/>
              </a:rPr>
              <a:t>2018年，</a:t>
            </a:r>
            <a:r>
              <a:rPr kumimoji="0" lang="en-US" altLang="zh-CN" sz="2400" b="1" i="0" u="none" strike="noStrike" kern="0" cap="none" spc="0" normalizeH="0" baseline="0" noProof="0" smtClean="0">
                <a:ln>
                  <a:noFill/>
                </a:ln>
                <a:solidFill>
                  <a:schemeClr val="tx1"/>
                </a:solidFill>
                <a:effectLst/>
                <a:uLnTx/>
                <a:uFillTx/>
                <a:latin typeface="+mn-lt"/>
                <a:ea typeface="+mn-ea"/>
                <a:cs typeface="+mn-cs"/>
                <a:sym typeface="+mn-ea"/>
              </a:rPr>
              <a:t>“</a:t>
            </a:r>
            <a:r>
              <a:rPr kumimoji="0" lang="zh-CN" altLang="en-US" sz="2400" b="1" i="0" u="none" strike="noStrike" kern="0" cap="none" spc="0" normalizeH="0" baseline="0" noProof="0" smtClean="0">
                <a:ln>
                  <a:noFill/>
                </a:ln>
                <a:solidFill>
                  <a:schemeClr val="tx1"/>
                </a:solidFill>
                <a:effectLst/>
                <a:uLnTx/>
                <a:uFillTx/>
                <a:latin typeface="+mn-lt"/>
                <a:ea typeface="+mn-ea"/>
                <a:cs typeface="+mn-cs"/>
                <a:sym typeface="+mn-ea"/>
              </a:rPr>
              <a:t>集成电路</a:t>
            </a:r>
            <a:r>
              <a:rPr kumimoji="0" lang="en-US" altLang="zh-CN" sz="2400" b="1" i="0" u="none" strike="noStrike" kern="0" cap="none" spc="0" normalizeH="0" baseline="0" noProof="0" smtClean="0">
                <a:ln>
                  <a:noFill/>
                </a:ln>
                <a:solidFill>
                  <a:schemeClr val="tx1"/>
                </a:solidFill>
                <a:effectLst/>
                <a:uLnTx/>
                <a:uFillTx/>
                <a:latin typeface="+mn-lt"/>
                <a:ea typeface="+mn-ea"/>
                <a:cs typeface="+mn-cs"/>
                <a:sym typeface="+mn-ea"/>
              </a:rPr>
              <a:t>”</a:t>
            </a:r>
            <a:r>
              <a:rPr kumimoji="0" lang="zh-CN" altLang="en-US" sz="2400" b="1" i="0" u="none" strike="noStrike" kern="0" cap="none" spc="0" normalizeH="0" baseline="0" noProof="0" smtClean="0">
                <a:ln>
                  <a:noFill/>
                </a:ln>
                <a:solidFill>
                  <a:schemeClr val="tx1"/>
                </a:solidFill>
                <a:effectLst/>
                <a:uLnTx/>
                <a:uFillTx/>
                <a:latin typeface="+mn-lt"/>
                <a:ea typeface="+mn-ea"/>
                <a:cs typeface="+mn-cs"/>
                <a:sym typeface="+mn-ea"/>
              </a:rPr>
              <a:t>被列入国务院《政府工作报告》实体经济发展首位。</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sym typeface="+mn-ea"/>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zh-CN" altLang="en-US" sz="2400" b="1" i="0" u="none" strike="noStrike" kern="0" cap="none" spc="0" normalizeH="0" baseline="0" noProof="0" smtClean="0">
                <a:ln>
                  <a:noFill/>
                </a:ln>
                <a:solidFill>
                  <a:schemeClr val="tx1"/>
                </a:solidFill>
                <a:effectLst/>
                <a:uLnTx/>
                <a:uFillTx/>
                <a:latin typeface="+mn-lt"/>
                <a:ea typeface="+mn-ea"/>
                <a:cs typeface="+mn-cs"/>
              </a:rPr>
              <a:t>20</a:t>
            </a:r>
            <a:r>
              <a:rPr kumimoji="0" lang="zh-CN" altLang="en-US" sz="2400" b="1" i="0" u="none" strike="noStrike" kern="0" cap="none" spc="0" normalizeH="0" baseline="0" noProof="0" smtClean="0">
                <a:ln>
                  <a:noFill/>
                </a:ln>
                <a:solidFill>
                  <a:schemeClr val="tx1"/>
                </a:solidFill>
                <a:effectLst/>
                <a:uLnTx/>
                <a:uFillTx/>
                <a:latin typeface="+mn-lt"/>
                <a:ea typeface="+mn-ea"/>
                <a:cs typeface="+mn-cs"/>
                <a:sym typeface="+mn-ea"/>
              </a:rPr>
              <a:t>20年,《中共中央关于制定国民经济和社会发展第十四个五年规划和二〇三五年远景目标的建议》，在该规划和远景目标建议中提出，瞄准集成电路、人工智能、量子信息、生命健康、脑科学、生物育种、空天科技、深地深海等前沿领域，实施一批具有前瞻性、战略性的国家重大科技项目。</a:t>
            </a:r>
            <a:endParaRPr kumimoji="0" lang="zh-CN" altLang="en-US" sz="24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endParaRPr kumimoji="0" lang="zh-CN" altLang="en-US" sz="2800" b="1" i="0" u="none" strike="noStrike" kern="0" cap="none" spc="0" normalizeH="0" baseline="0" noProof="0" smtClean="0">
              <a:ln>
                <a:noFill/>
              </a:ln>
              <a:solidFill>
                <a:schemeClr val="tx1"/>
              </a:solidFill>
              <a:effectLst/>
              <a:uLnTx/>
              <a:uFillTx/>
              <a:latin typeface="+mn-lt"/>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华文隶书" panose="02010800040101010101" pitchFamily="2" charset="-122"/>
                <a:cs typeface="+mj-cs"/>
              </a:rPr>
              <a:t>MPW</a:t>
            </a:r>
            <a:endParaRPr kumimoji="0" lang="en-US" altLang="zh-CN" sz="4400" b="1"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华文隶书" panose="02010800040101010101" pitchFamily="2" charset="-122"/>
              <a:cs typeface="+mj-cs"/>
            </a:endParaRPr>
          </a:p>
        </p:txBody>
      </p:sp>
      <p:sp>
        <p:nvSpPr>
          <p:cNvPr id="197635" name="Rectangle 3"/>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a:t>
            </a:r>
            <a:r>
              <a:rPr kumimoji="0" lang="zh-CN" altLang="en-US"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多项目晶圆（</a:t>
            </a:r>
            <a:r>
              <a:rPr kumimoji="0" lang="en-US" altLang="zh-CN"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Multi Project Wafer</a:t>
            </a:r>
            <a:r>
              <a:rPr kumimoji="0" lang="zh-CN" altLang="en-US"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，简称</a:t>
            </a:r>
            <a:r>
              <a:rPr kumimoji="0" lang="en-US" altLang="zh-CN"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MPW</a:t>
            </a:r>
            <a:r>
              <a:rPr kumimoji="0" lang="zh-CN" altLang="en-US" sz="2800" b="1" i="0" u="none" strike="noStrike" kern="0" cap="none" spc="0" normalizeH="0" baseline="0" noProof="0" smtClean="0">
                <a:ln>
                  <a:noFill/>
                </a:ln>
                <a:solidFill>
                  <a:srgbClr val="FFCC00"/>
                </a:solidFill>
                <a:effectLst>
                  <a:outerShdw blurRad="38100" dist="38100" dir="2700000" algn="tl">
                    <a:srgbClr val="000000"/>
                  </a:outerShdw>
                </a:effectLst>
                <a:uLnTx/>
                <a:uFillTx/>
                <a:latin typeface="+mn-lt"/>
                <a:ea typeface="+mn-ea"/>
                <a:cs typeface="+mn-cs"/>
              </a:rPr>
              <a:t>）</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将多种具有相同工艺的集成电路设计放在同一晶圆片上流片，流片后，每个设计品种可以得到数十片芯片样品，这一数量对于设计开发阶段的实验、测试已经足够。</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实验费用就由所有参加</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MPW</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的项目按照芯片面积分摊。</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None/>
              <a:defRPr/>
            </a:pP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   实验成本仅为原来的</a:t>
            </a:r>
            <a:r>
              <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5%-10%</a:t>
            </a:r>
            <a:r>
              <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rPr>
              <a:t>，极大地降低了培养集成电路设计人才和中小集成电路设计企业在起步时的门槛。 </a:t>
            </a:r>
            <a:endParaRPr kumimoji="0" lang="zh-CN" altLang="en-US"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
                <a:schemeClr val="tx2"/>
              </a:buClr>
              <a:buSzPct val="115000"/>
              <a:buFont typeface="Wingdings" panose="05000000000000000000" pitchFamily="2" charset="2"/>
              <a:buChar char="§"/>
              <a:defRPr/>
            </a:pPr>
            <a:endParaRPr kumimoji="0" lang="en-US" altLang="zh-CN" sz="2800" b="1" i="0" u="none" strike="noStrike" kern="0" cap="none" spc="0" normalizeH="0" baseline="0" noProof="0" smtClean="0">
              <a:ln>
                <a:noFill/>
              </a:ln>
              <a:solidFill>
                <a:schemeClr val="tx1"/>
              </a:solidFill>
              <a:effectLst>
                <a:outerShdw blurRad="38100" dist="38100" dir="2700000" algn="tl">
                  <a:srgbClr val="000000"/>
                </a:outerShdw>
              </a:effectLst>
              <a:uLnTx/>
              <a:uFillTx/>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键合</a:t>
            </a: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连接到封装的引脚</a:t>
            </a:r>
            <a:r>
              <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a:t>
            </a:r>
            <a:endParaRPr kumimoji="0" lang="en-US" altLang="zh-CN"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13314" name="Picture 4"/>
          <p:cNvPicPr>
            <a:picLocks noChangeAspect="1"/>
          </p:cNvPicPr>
          <p:nvPr>
            <p:ph idx="1"/>
          </p:nvPr>
        </p:nvPicPr>
        <p:blipFill>
          <a:blip r:embed="rId1"/>
          <a:stretch>
            <a:fillRect/>
          </a:stretch>
        </p:blipFill>
        <p:spPr>
          <a:xfrm>
            <a:off x="1617663" y="1598613"/>
            <a:ext cx="5902325" cy="4497387"/>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5" name="Rectangle 5"/>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封装 成品</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14338" name="Picture 4"/>
          <p:cNvPicPr>
            <a:picLocks noChangeAspect="1"/>
          </p:cNvPicPr>
          <p:nvPr>
            <p:ph idx="1"/>
          </p:nvPr>
        </p:nvPicPr>
        <p:blipFill>
          <a:blip r:embed="rId1"/>
          <a:stretch>
            <a:fillRect/>
          </a:stretch>
        </p:blipFill>
        <p:spPr>
          <a:xfrm>
            <a:off x="0" y="3846513"/>
            <a:ext cx="0" cy="0"/>
          </a:xfrm>
        </p:spPr>
      </p:pic>
      <p:pic>
        <p:nvPicPr>
          <p:cNvPr id="14339" name="Picture 16"/>
          <p:cNvPicPr>
            <a:picLocks noChangeAspect="1"/>
          </p:cNvPicPr>
          <p:nvPr>
            <p:ph idx="1"/>
          </p:nvPr>
        </p:nvPicPr>
        <p:blipFill>
          <a:blip r:embed="rId2"/>
          <a:stretch>
            <a:fillRect/>
          </a:stretch>
        </p:blipFill>
        <p:spPr>
          <a:xfrm>
            <a:off x="9144000" y="2684463"/>
            <a:ext cx="0" cy="0"/>
          </a:xfrm>
        </p:spPr>
      </p:pic>
      <p:pic>
        <p:nvPicPr>
          <p:cNvPr id="14340" name="Picture 21"/>
          <p:cNvPicPr>
            <a:picLocks noChangeAspect="1"/>
          </p:cNvPicPr>
          <p:nvPr>
            <p:ph idx="1"/>
          </p:nvPr>
        </p:nvPicPr>
        <p:blipFill>
          <a:blip r:embed="rId3"/>
          <a:stretch>
            <a:fillRect/>
          </a:stretch>
        </p:blipFill>
        <p:spPr>
          <a:xfrm>
            <a:off x="4787900" y="2205038"/>
            <a:ext cx="3810000" cy="2343150"/>
          </a:xfrm>
        </p:spPr>
      </p:pic>
      <p:pic>
        <p:nvPicPr>
          <p:cNvPr id="14341" name="图片 2"/>
          <p:cNvPicPr>
            <a:picLocks noChangeAspect="1"/>
          </p:cNvPicPr>
          <p:nvPr/>
        </p:nvPicPr>
        <p:blipFill>
          <a:blip r:embed="rId4"/>
          <a:stretch>
            <a:fillRect/>
          </a:stretch>
        </p:blipFill>
        <p:spPr>
          <a:xfrm>
            <a:off x="684213" y="2192338"/>
            <a:ext cx="3857625" cy="23558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23" name="Rectangle 51"/>
          <p:cNvSpPr>
            <a:spLocks noGrp="1" noChangeArrowheads="1"/>
          </p:cNvSpPr>
          <p:nvPr>
            <p:ph type="title"/>
          </p:nvPr>
        </p:nvSpPr>
        <p:spPr/>
        <p:txBody>
          <a:bodyPr vert="horz" wrap="square" lIns="91440" tIns="45720" rIns="91440" bIns="45720" numCol="1" anchor="ctr" anchorCtr="1"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rPr>
              <a:t>应 用</a:t>
            </a:r>
            <a:endParaRPr kumimoji="0" lang="zh-CN" altLang="en-US" sz="4400" b="0" i="0" u="none" strike="noStrike" kern="0" cap="none" spc="0" normalizeH="0" baseline="0" noProof="0" smtClean="0">
              <a:ln>
                <a:noFill/>
              </a:ln>
              <a:solidFill>
                <a:schemeClr val="tx2"/>
              </a:solidFill>
              <a:effectLst>
                <a:outerShdw blurRad="38100" dist="38100" dir="2700000" algn="tl">
                  <a:srgbClr val="000000"/>
                </a:outerShdw>
              </a:effectLst>
              <a:uLnTx/>
              <a:uFillTx/>
              <a:latin typeface="+mj-lt"/>
              <a:ea typeface="+mj-ea"/>
              <a:cs typeface="+mj-cs"/>
            </a:endParaRPr>
          </a:p>
        </p:txBody>
      </p:sp>
      <p:pic>
        <p:nvPicPr>
          <p:cNvPr id="15362" name="Picture 28"/>
          <p:cNvPicPr>
            <a:picLocks noChangeAspect="1"/>
          </p:cNvPicPr>
          <p:nvPr>
            <p:ph sz="quarter" idx="2"/>
          </p:nvPr>
        </p:nvPicPr>
        <p:blipFill>
          <a:blip r:embed="rId1"/>
          <a:stretch>
            <a:fillRect/>
          </a:stretch>
        </p:blipFill>
        <p:spPr>
          <a:xfrm>
            <a:off x="6662738" y="2684463"/>
            <a:ext cx="0" cy="0"/>
          </a:xfrm>
        </p:spPr>
      </p:pic>
      <p:sp>
        <p:nvSpPr>
          <p:cNvPr id="9221" name="Text Box 38"/>
          <p:cNvSpPr txBox="1"/>
          <p:nvPr/>
        </p:nvSpPr>
        <p:spPr>
          <a:xfrm>
            <a:off x="1187450" y="5229225"/>
            <a:ext cx="3455988" cy="3667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SzPct val="115000"/>
              <a:buFont typeface="Wingdings" panose="05000000000000000000" pitchFamily="2" charset="2"/>
              <a:buChar char="§"/>
              <a:defRPr sz="3200" b="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Wingdings" panose="05000000000000000000" pitchFamily="2" charset="2"/>
              <a:buChar char="§"/>
              <a:defRPr sz="2800" b="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115000"/>
              <a:buFont typeface="Wingdings" panose="05000000000000000000" pitchFamily="2" charset="2"/>
              <a:buChar char="§"/>
              <a:defRPr sz="2400" b="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2"/>
              </a:buClr>
              <a:buSzPct val="115000"/>
              <a:buFont typeface="Wingdings" panose="05000000000000000000" pitchFamily="2" charset="2"/>
              <a:buChar char="§"/>
              <a:defRPr sz="2000" b="0">
                <a:solidFill>
                  <a:schemeClr val="tx1"/>
                </a:solidFill>
                <a:effectLst>
                  <a:outerShdw blurRad="38100" dist="38100" dir="2700000" algn="tl">
                    <a:srgbClr val="000000"/>
                  </a:outerShdw>
                </a:effectLst>
                <a:latin typeface="+mn-lt"/>
                <a:ea typeface="+mn-ea"/>
              </a:defRPr>
            </a:lvl5pPr>
          </a:lstStyle>
          <a:p>
            <a:pPr marL="0" marR="0" lvl="0" indent="0" algn="l" defTabSz="914400" rtl="0" eaLnBrk="1" fontAlgn="base" latinLnBrk="0" hangingPunct="1">
              <a:lnSpc>
                <a:spcPct val="100000"/>
              </a:lnSpc>
              <a:spcBef>
                <a:spcPct val="50000"/>
              </a:spcBef>
              <a:spcAft>
                <a:spcPct val="0"/>
              </a:spcAft>
              <a:buClrTx/>
              <a:buSzPct val="115000"/>
              <a:buFont typeface="Wingdings" panose="05000000000000000000" pitchFamily="2" charset="2"/>
              <a:buNone/>
              <a:defRPr/>
            </a:pPr>
            <a:endParaRPr kumimoji="0" lang="zh-CN" altLang="zh-CN" sz="1800" b="0" i="0" u="none" strike="noStrike" kern="1200" cap="none" spc="0" normalizeH="0" baseline="0" noProof="1">
              <a:ln>
                <a:noFill/>
              </a:ln>
              <a:solidFill>
                <a:schemeClr val="tx1"/>
              </a:solidFill>
              <a:effectLst>
                <a:outerShdw blurRad="38100" dist="38100" dir="2700000" algn="tl">
                  <a:srgbClr val="000000"/>
                </a:outerShdw>
              </a:effectLst>
              <a:uLnTx/>
              <a:uFillTx/>
              <a:latin typeface="+mn-lt"/>
              <a:ea typeface="+mn-ea"/>
              <a:cs typeface="+mn-cs"/>
            </a:endParaRPr>
          </a:p>
        </p:txBody>
      </p:sp>
      <p:pic>
        <p:nvPicPr>
          <p:cNvPr id="15364" name="图片 2"/>
          <p:cNvPicPr>
            <a:picLocks noChangeAspect="1"/>
          </p:cNvPicPr>
          <p:nvPr/>
        </p:nvPicPr>
        <p:blipFill>
          <a:blip r:embed="rId2"/>
          <a:stretch>
            <a:fillRect/>
          </a:stretch>
        </p:blipFill>
        <p:spPr>
          <a:xfrm>
            <a:off x="6451600" y="1333500"/>
            <a:ext cx="2230438" cy="2730500"/>
          </a:xfrm>
          <a:prstGeom prst="rect">
            <a:avLst/>
          </a:prstGeom>
          <a:noFill/>
          <a:ln w="9525">
            <a:noFill/>
          </a:ln>
        </p:spPr>
      </p:pic>
      <p:pic>
        <p:nvPicPr>
          <p:cNvPr id="15365" name="图片 3"/>
          <p:cNvPicPr>
            <a:picLocks noChangeAspect="1"/>
          </p:cNvPicPr>
          <p:nvPr/>
        </p:nvPicPr>
        <p:blipFill>
          <a:blip r:embed="rId3"/>
          <a:stretch>
            <a:fillRect/>
          </a:stretch>
        </p:blipFill>
        <p:spPr>
          <a:xfrm>
            <a:off x="3373438" y="1408113"/>
            <a:ext cx="2830512" cy="2584450"/>
          </a:xfrm>
          <a:prstGeom prst="rect">
            <a:avLst/>
          </a:prstGeom>
          <a:noFill/>
          <a:ln w="9525">
            <a:noFill/>
          </a:ln>
        </p:spPr>
      </p:pic>
      <p:pic>
        <p:nvPicPr>
          <p:cNvPr id="15366" name="内容占位符 3"/>
          <p:cNvPicPr>
            <a:picLocks noChangeAspect="1"/>
          </p:cNvPicPr>
          <p:nvPr>
            <p:ph sz="half" idx="1"/>
          </p:nvPr>
        </p:nvPicPr>
        <p:blipFill>
          <a:blip r:embed="rId4"/>
          <a:stretch>
            <a:fillRect/>
          </a:stretch>
        </p:blipFill>
        <p:spPr>
          <a:xfrm>
            <a:off x="4229100" y="4178300"/>
            <a:ext cx="3765550" cy="2160588"/>
          </a:xfrm>
        </p:spPr>
      </p:pic>
      <p:pic>
        <p:nvPicPr>
          <p:cNvPr id="15367" name="内容占位符 6"/>
          <p:cNvPicPr>
            <a:picLocks noChangeAspect="1"/>
          </p:cNvPicPr>
          <p:nvPr>
            <p:ph sz="quarter" idx="3"/>
          </p:nvPr>
        </p:nvPicPr>
        <p:blipFill>
          <a:blip r:embed="rId5"/>
          <a:stretch>
            <a:fillRect/>
          </a:stretch>
        </p:blipFill>
        <p:spPr>
          <a:xfrm>
            <a:off x="1077913" y="4254500"/>
            <a:ext cx="2651125" cy="2173288"/>
          </a:xfrm>
        </p:spPr>
      </p:pic>
      <p:pic>
        <p:nvPicPr>
          <p:cNvPr id="15368" name="图片 7"/>
          <p:cNvPicPr>
            <a:picLocks noChangeAspect="1"/>
          </p:cNvPicPr>
          <p:nvPr/>
        </p:nvPicPr>
        <p:blipFill>
          <a:blip r:embed="rId6"/>
          <a:stretch>
            <a:fillRect/>
          </a:stretch>
        </p:blipFill>
        <p:spPr>
          <a:xfrm>
            <a:off x="650875" y="1231900"/>
            <a:ext cx="2474913" cy="2905125"/>
          </a:xfrm>
          <a:prstGeom prst="rect">
            <a:avLst/>
          </a:prstGeom>
          <a:noFill/>
          <a:ln w="9525">
            <a:noFill/>
          </a:ln>
        </p:spPr>
      </p:pic>
      <p:sp>
        <p:nvSpPr>
          <p:cNvPr id="9" name="内容占位符 8"/>
          <p:cNvSpPr/>
          <p:nvPr>
            <p:ph sz="half" idx="1"/>
          </p:nvPr>
        </p:nvSpPr>
        <p:spPr>
          <a:xfrm>
            <a:off x="455613" y="1598613"/>
            <a:ext cx="4037013" cy="4497388"/>
          </a:xfrm>
        </p:spPr>
        <p:txBody>
          <a:bodyPr/>
          <a:p>
            <a:pPr fontAlgn="base"/>
            <a:endParaRPr lang="zh-CN" altLang="en-US" strike="noStrike" noProof="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marL="0" marR="0" indent="0" algn="ctr" defTabSz="914400" rtl="0" eaLnBrk="0" fontAlgn="base" latinLnBrk="0" hangingPunct="0">
              <a:lnSpc>
                <a:spcPct val="100000"/>
              </a:lnSpc>
              <a:spcBef>
                <a:spcPct val="0"/>
              </a:spcBef>
              <a:spcAft>
                <a:spcPct val="0"/>
              </a:spcAft>
              <a:buClrTx/>
              <a:buSzTx/>
              <a:buFontTx/>
              <a:buNone/>
            </a:pPr>
            <a:r>
              <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rPr>
              <a:t>集成电路发展历程</a:t>
            </a:r>
            <a:endParaRPr kumimoji="0" lang="zh-CN" altLang="en-US" sz="4400" b="0" i="0" u="none" strike="noStrike" kern="0" cap="none" spc="0" normalizeH="0" baseline="0" noProof="1">
              <a:solidFill>
                <a:schemeClr val="tx2"/>
              </a:solidFill>
              <a:effectLst>
                <a:outerShdw blurRad="38100" dist="38100" dir="2700000" algn="tl">
                  <a:srgbClr val="000000"/>
                </a:outerShdw>
              </a:effectLst>
              <a:latin typeface="+mj-lt"/>
              <a:ea typeface="+mj-ea"/>
              <a:cs typeface="+mj-cs"/>
            </a:endParaRPr>
          </a:p>
        </p:txBody>
      </p:sp>
      <p:sp>
        <p:nvSpPr>
          <p:cNvPr id="3" name="内容占位符 2"/>
          <p:cNvSpPr>
            <a:spLocks noGrp="1"/>
          </p:cNvSpPr>
          <p:nvPr>
            <p:ph idx="1"/>
          </p:nvPr>
        </p:nvSpPr>
        <p:spPr>
          <a:xfrm>
            <a:off x="303213" y="1598613"/>
            <a:ext cx="8840788" cy="4497388"/>
          </a:xfrm>
        </p:spPr>
        <p:txBody>
          <a:bodyPr/>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1906年，第一个电子管诞生；</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1912年前后，电子管的制作日趋成熟引发了无线电技术的发展；</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1918年前后，逐步发现了半导体材料；</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1920年，发现半导体材料所具有的光敏特性；</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a:p>
            <a:pPr marL="342900" marR="0" indent="-342900" algn="l" defTabSz="914400" rtl="0" eaLnBrk="0" fontAlgn="base" latinLnBrk="0" hangingPunct="0">
              <a:lnSpc>
                <a:spcPct val="100000"/>
              </a:lnSpc>
              <a:spcBef>
                <a:spcPct val="20000"/>
              </a:spcBef>
              <a:spcAft>
                <a:spcPct val="0"/>
              </a:spcAft>
              <a:buClr>
                <a:schemeClr val="tx2"/>
              </a:buClr>
              <a:buSzPct val="115000"/>
              <a:buFont typeface="Wingdings" panose="05000000000000000000" pitchFamily="2" charset="2"/>
              <a:buChar char="§"/>
            </a:pPr>
            <a:r>
              <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rPr>
              <a:t>1932年前后，运用量子学说建立了能带理论研究半导体现象；</a:t>
            </a:r>
            <a:endParaRPr kumimoji="0" lang="zh-CN" altLang="en-US" sz="2800" b="0" i="0" u="none" strike="noStrike" kern="0" cap="none" spc="0" normalizeH="0" baseline="0" noProof="1">
              <a:solidFill>
                <a:schemeClr val="tx1"/>
              </a:solidFill>
              <a:effectLst>
                <a:outerShdw blurRad="38100" dist="38100" dir="2700000" algn="tl">
                  <a:srgbClr val="000000"/>
                </a:outerShdw>
              </a:effectLst>
              <a:latin typeface="+mn-lt"/>
              <a:ea typeface="+mn-ea"/>
              <a:cs typeface="+mn-cs"/>
            </a:endParaRPr>
          </a:p>
        </p:txBody>
      </p:sp>
      <p:pic>
        <p:nvPicPr>
          <p:cNvPr id="16387" name="图片 1"/>
          <p:cNvPicPr>
            <a:picLocks noChangeAspect="1"/>
          </p:cNvPicPr>
          <p:nvPr>
            <p:custDataLst>
              <p:tags r:id="rId1"/>
            </p:custDataLst>
          </p:nvPr>
        </p:nvPicPr>
        <p:blipFill>
          <a:blip r:embed="rId2"/>
          <a:stretch>
            <a:fillRect/>
          </a:stretch>
        </p:blipFill>
        <p:spPr>
          <a:xfrm>
            <a:off x="3132138" y="4781550"/>
            <a:ext cx="2879725" cy="1739900"/>
          </a:xfrm>
          <a:prstGeom prst="rect">
            <a:avLst/>
          </a:prstGeom>
          <a:noFill/>
          <a:ln w="9525">
            <a:noFill/>
          </a:ln>
        </p:spPr>
      </p:pic>
    </p:spTree>
  </p:cSld>
  <p:clrMapOvr>
    <a:masterClrMapping/>
  </p:clrMapOvr>
</p:sld>
</file>

<file path=ppt/tags/tag1.xml><?xml version="1.0" encoding="utf-8"?>
<p:tagLst xmlns:p="http://schemas.openxmlformats.org/presentationml/2006/main">
  <p:tag name="REFSHAPE" val="1040492540"/>
  <p:tag name="KSO_WM_UNIT_PLACING_PICTURE_USER_VIEWPORT" val="{&quot;height&quot;:2740,&quot;width&quot;:4534}"/>
</p:tagLst>
</file>

<file path=ppt/tags/tag2.xml><?xml version="1.0" encoding="utf-8"?>
<p:tagLst xmlns:p="http://schemas.openxmlformats.org/presentationml/2006/main">
  <p:tag name="REFSHAPE" val="497743300"/>
  <p:tag name="KSO_WM_UNIT_PLACING_PICTURE_USER_VIEWPORT" val="{&quot;height&quot;:4870,&quot;width&quot;:8310}"/>
</p:tagLst>
</file>

<file path=ppt/tags/tag3.xml><?xml version="1.0" encoding="utf-8"?>
<p:tagLst xmlns:p="http://schemas.openxmlformats.org/presentationml/2006/main">
  <p:tag name="KSO_WM_UNIT_PLACING_PICTURE_USER_VIEWPORT" val="{&quot;height&quot;:3345,&quot;width&quot;:4600}"/>
</p:tagLst>
</file>

<file path=ppt/tags/tag4.xml><?xml version="1.0" encoding="utf-8"?>
<p:tagLst xmlns:p="http://schemas.openxmlformats.org/presentationml/2006/main">
  <p:tag name="KSO_WM_BEAUTIFY_FLAG" val=""/>
  <p:tag name="KSO_WM_UNIT_PLACING_PICTURE_USER_VIEWPORT" val="{&quot;height&quot;:6070,&quot;width&quot;:6850}"/>
</p:tagLst>
</file>

<file path=ppt/tags/tag5.xml><?xml version="1.0" encoding="utf-8"?>
<p:tagLst xmlns:p="http://schemas.openxmlformats.org/presentationml/2006/main">
  <p:tag name="REFSHAPE" val="1040478804"/>
  <p:tag name="KSO_WM_UNIT_PLACING_PICTURE_USER_VIEWPORT" val="{&quot;height&quot;:7083,&quot;width&quot;:9635}"/>
</p:tagLst>
</file>

<file path=ppt/tags/tag6.xml><?xml version="1.0" encoding="utf-8"?>
<p:tagLst xmlns:p="http://schemas.openxmlformats.org/presentationml/2006/main">
  <p:tag name="commondata" val="eyJoZGlkIjoiMzlkNDE1OTExZmQ4ZGVlODY2NDBiOTIxNmJhMjliMzMifQ=="/>
</p:tagLst>
</file>

<file path=ppt/theme/theme1.xml><?xml version="1.0" encoding="utf-8"?>
<a:theme xmlns:a="http://schemas.openxmlformats.org/drawingml/2006/main" name="Fading Grid">
  <a:themeElements>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fontScheme name="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Fading Grid">
  <a:themeElements>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fontScheme name="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Fading Grid">
  <a:themeElements>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fontScheme name="Fading Grid">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Fading Grid 1">
        <a:dk1>
          <a:srgbClr val="7E0000"/>
        </a:dk1>
        <a:lt1>
          <a:srgbClr val="FFFFFF"/>
        </a:lt1>
        <a:dk2>
          <a:srgbClr val="800000"/>
        </a:dk2>
        <a:lt2>
          <a:srgbClr val="FCF0B2"/>
        </a:lt2>
        <a:accent1>
          <a:srgbClr val="C5543D"/>
        </a:accent1>
        <a:accent2>
          <a:srgbClr val="660000"/>
        </a:accent2>
        <a:accent3>
          <a:srgbClr val="C0AAAA"/>
        </a:accent3>
        <a:accent4>
          <a:srgbClr val="DADADA"/>
        </a:accent4>
        <a:accent5>
          <a:srgbClr val="DFB3AF"/>
        </a:accent5>
        <a:accent6>
          <a:srgbClr val="5C0000"/>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Fading Grid 2">
        <a:dk1>
          <a:srgbClr val="000066"/>
        </a:dk1>
        <a:lt1>
          <a:srgbClr val="FFFFFF"/>
        </a:lt1>
        <a:dk2>
          <a:srgbClr val="000066"/>
        </a:dk2>
        <a:lt2>
          <a:srgbClr val="B2B8C8"/>
        </a:lt2>
        <a:accent1>
          <a:srgbClr val="008080"/>
        </a:accent1>
        <a:accent2>
          <a:srgbClr val="00004E"/>
        </a:accent2>
        <a:accent3>
          <a:srgbClr val="AAAAB8"/>
        </a:accent3>
        <a:accent4>
          <a:srgbClr val="DADADA"/>
        </a:accent4>
        <a:accent5>
          <a:srgbClr val="AAC0C0"/>
        </a:accent5>
        <a:accent6>
          <a:srgbClr val="000046"/>
        </a:accent6>
        <a:hlink>
          <a:srgbClr val="00FFCC"/>
        </a:hlink>
        <a:folHlink>
          <a:srgbClr val="6699FF"/>
        </a:folHlink>
      </a:clrScheme>
      <a:clrMap bg1="dk2" tx1="lt1" bg2="dk1" tx2="lt2" accent1="accent1" accent2="accent2" accent3="accent3" accent4="accent4" accent5="accent5" accent6="accent6" hlink="hlink" folHlink="folHlink"/>
    </a:extraClrScheme>
    <a:extraClrScheme>
      <a:clrScheme name="Fading Grid 3">
        <a:dk1>
          <a:srgbClr val="010199"/>
        </a:dk1>
        <a:lt1>
          <a:srgbClr val="FFFFFF"/>
        </a:lt1>
        <a:dk2>
          <a:srgbClr val="000099"/>
        </a:dk2>
        <a:lt2>
          <a:srgbClr val="CCFFFF"/>
        </a:lt2>
        <a:accent1>
          <a:srgbClr val="00C600"/>
        </a:accent1>
        <a:accent2>
          <a:srgbClr val="01017D"/>
        </a:accent2>
        <a:accent3>
          <a:srgbClr val="AAAACA"/>
        </a:accent3>
        <a:accent4>
          <a:srgbClr val="DADADA"/>
        </a:accent4>
        <a:accent5>
          <a:srgbClr val="AADFAA"/>
        </a:accent5>
        <a:accent6>
          <a:srgbClr val="010171"/>
        </a:accent6>
        <a:hlink>
          <a:srgbClr val="FFE701"/>
        </a:hlink>
        <a:folHlink>
          <a:srgbClr val="3366FF"/>
        </a:folHlink>
      </a:clrScheme>
      <a:clrMap bg1="dk2" tx1="lt1" bg2="dk1" tx2="lt2" accent1="accent1" accent2="accent2" accent3="accent3" accent4="accent4" accent5="accent5" accent6="accent6" hlink="hlink" folHlink="folHlink"/>
    </a:extraClrScheme>
    <a:extraClrScheme>
      <a:clrScheme name="Fading Grid 4">
        <a:dk1>
          <a:srgbClr val="6B6B99"/>
        </a:dk1>
        <a:lt1>
          <a:srgbClr val="EAEAEA"/>
        </a:lt1>
        <a:dk2>
          <a:srgbClr val="666699"/>
        </a:dk2>
        <a:lt2>
          <a:srgbClr val="CCECFF"/>
        </a:lt2>
        <a:accent1>
          <a:srgbClr val="00CC66"/>
        </a:accent1>
        <a:accent2>
          <a:srgbClr val="54547A"/>
        </a:accent2>
        <a:accent3>
          <a:srgbClr val="B8B8CA"/>
        </a:accent3>
        <a:accent4>
          <a:srgbClr val="C8C8C8"/>
        </a:accent4>
        <a:accent5>
          <a:srgbClr val="AAE2B8"/>
        </a:accent5>
        <a:accent6>
          <a:srgbClr val="4B4B6E"/>
        </a:accent6>
        <a:hlink>
          <a:srgbClr val="65B2FF"/>
        </a:hlink>
        <a:folHlink>
          <a:srgbClr val="9900FF"/>
        </a:folHlink>
      </a:clrScheme>
      <a:clrMap bg1="dk2" tx1="lt1" bg2="dk1" tx2="lt2" accent1="accent1" accent2="accent2" accent3="accent3" accent4="accent4" accent5="accent5" accent6="accent6" hlink="hlink" folHlink="folHlink"/>
    </a:extraClrScheme>
    <a:extraClrScheme>
      <a:clrScheme name="Fading Grid 5">
        <a:dk1>
          <a:srgbClr val="00827F"/>
        </a:dk1>
        <a:lt1>
          <a:srgbClr val="FFFFFF"/>
        </a:lt1>
        <a:dk2>
          <a:srgbClr val="008080"/>
        </a:dk2>
        <a:lt2>
          <a:srgbClr val="FFFFCC"/>
        </a:lt2>
        <a:accent1>
          <a:srgbClr val="6D6FC7"/>
        </a:accent1>
        <a:accent2>
          <a:srgbClr val="006462"/>
        </a:accent2>
        <a:accent3>
          <a:srgbClr val="AAC0C0"/>
        </a:accent3>
        <a:accent4>
          <a:srgbClr val="DADADA"/>
        </a:accent4>
        <a:accent5>
          <a:srgbClr val="BABBE0"/>
        </a:accent5>
        <a:accent6>
          <a:srgbClr val="005A58"/>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ding Grid 6">
        <a:dk1>
          <a:srgbClr val="4D4D4D"/>
        </a:dk1>
        <a:lt1>
          <a:srgbClr val="FFFFFF"/>
        </a:lt1>
        <a:dk2>
          <a:srgbClr val="525252"/>
        </a:dk2>
        <a:lt2>
          <a:srgbClr val="C0C0C0"/>
        </a:lt2>
        <a:accent1>
          <a:srgbClr val="527C3A"/>
        </a:accent1>
        <a:accent2>
          <a:srgbClr val="444444"/>
        </a:accent2>
        <a:accent3>
          <a:srgbClr val="B3B3B3"/>
        </a:accent3>
        <a:accent4>
          <a:srgbClr val="DADADA"/>
        </a:accent4>
        <a:accent5>
          <a:srgbClr val="B3BFAE"/>
        </a:accent5>
        <a:accent6>
          <a:srgbClr val="3D3D3D"/>
        </a:accent6>
        <a:hlink>
          <a:srgbClr val="FAC458"/>
        </a:hlink>
        <a:folHlink>
          <a:srgbClr val="C7780F"/>
        </a:folHlink>
      </a:clrScheme>
      <a:clrMap bg1="dk2" tx1="lt1" bg2="dk1" tx2="lt2" accent1="accent1" accent2="accent2" accent3="accent3" accent4="accent4" accent5="accent5" accent6="accent6" hlink="hlink" folHlink="folHlink"/>
    </a:extraClrScheme>
    <a:extraClrScheme>
      <a:clrScheme name="Fading Grid 7">
        <a:dk1>
          <a:srgbClr val="516032"/>
        </a:dk1>
        <a:lt1>
          <a:srgbClr val="FFFFFF"/>
        </a:lt1>
        <a:dk2>
          <a:srgbClr val="546434"/>
        </a:dk2>
        <a:lt2>
          <a:srgbClr val="B2B68A"/>
        </a:lt2>
        <a:accent1>
          <a:srgbClr val="7D8C70"/>
        </a:accent1>
        <a:accent2>
          <a:srgbClr val="414E28"/>
        </a:accent2>
        <a:accent3>
          <a:srgbClr val="B3B8AE"/>
        </a:accent3>
        <a:accent4>
          <a:srgbClr val="DADADA"/>
        </a:accent4>
        <a:accent5>
          <a:srgbClr val="BFC5BB"/>
        </a:accent5>
        <a:accent6>
          <a:srgbClr val="3A4623"/>
        </a:accent6>
        <a:hlink>
          <a:srgbClr val="80C579"/>
        </a:hlink>
        <a:folHlink>
          <a:srgbClr val="7FADAF"/>
        </a:folHlink>
      </a:clrScheme>
      <a:clrMap bg1="dk2" tx1="lt1" bg2="dk1" tx2="lt2" accent1="accent1" accent2="accent2" accent3="accent3" accent4="accent4" accent5="accent5" accent6="accent6" hlink="hlink" folHlink="folHlink"/>
    </a:extraClrScheme>
    <a:extraClrScheme>
      <a:clrScheme name="Fading Grid 8">
        <a:dk1>
          <a:srgbClr val="D1CC00"/>
        </a:dk1>
        <a:lt1>
          <a:srgbClr val="FFFFFF"/>
        </a:lt1>
        <a:dk2>
          <a:srgbClr val="CCCC00"/>
        </a:dk2>
        <a:lt2>
          <a:srgbClr val="F3F5B1"/>
        </a:lt2>
        <a:accent1>
          <a:srgbClr val="808000"/>
        </a:accent1>
        <a:accent2>
          <a:srgbClr val="AEAA00"/>
        </a:accent2>
        <a:accent3>
          <a:srgbClr val="E2E2AA"/>
        </a:accent3>
        <a:accent4>
          <a:srgbClr val="DADADA"/>
        </a:accent4>
        <a:accent5>
          <a:srgbClr val="C0C0AA"/>
        </a:accent5>
        <a:accent6>
          <a:srgbClr val="9D9A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Fading Grid 9">
        <a:dk1>
          <a:srgbClr val="000000"/>
        </a:dk1>
        <a:lt1>
          <a:srgbClr val="F8F8F8"/>
        </a:lt1>
        <a:dk2>
          <a:srgbClr val="336600"/>
        </a:dk2>
        <a:lt2>
          <a:srgbClr val="FBFBFB"/>
        </a:lt2>
        <a:accent1>
          <a:srgbClr val="009900"/>
        </a:accent1>
        <a:accent2>
          <a:srgbClr val="C6C6C6"/>
        </a:accent2>
        <a:accent3>
          <a:srgbClr val="FBFBFB"/>
        </a:accent3>
        <a:accent4>
          <a:srgbClr val="000000"/>
        </a:accent4>
        <a:accent5>
          <a:srgbClr val="AACAAA"/>
        </a:accent5>
        <a:accent6>
          <a:srgbClr val="B3B3B3"/>
        </a:accent6>
        <a:hlink>
          <a:srgbClr val="006600"/>
        </a:hlink>
        <a:folHlink>
          <a:srgbClr val="808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8944</Words>
  <Application>WPS 演示</Application>
  <PresentationFormat>全屏显示(4:3)</PresentationFormat>
  <Paragraphs>371</Paragraphs>
  <Slides>58</Slides>
  <Notes>2</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10</vt:i4>
      </vt:variant>
      <vt:variant>
        <vt:lpstr>幻灯片标题</vt:lpstr>
      </vt:variant>
      <vt:variant>
        <vt:i4>58</vt:i4>
      </vt:variant>
    </vt:vector>
  </HeadingPairs>
  <TitlesOfParts>
    <vt:vector size="82" baseType="lpstr">
      <vt:lpstr>Arial</vt:lpstr>
      <vt:lpstr>宋体</vt:lpstr>
      <vt:lpstr>Wingdings</vt:lpstr>
      <vt:lpstr>华文行楷</vt:lpstr>
      <vt:lpstr>微软雅黑</vt:lpstr>
      <vt:lpstr>Arial Unicode MS</vt:lpstr>
      <vt:lpstr>Calibri</vt:lpstr>
      <vt:lpstr>黑体</vt:lpstr>
      <vt:lpstr>隶书</vt:lpstr>
      <vt:lpstr>Wingdings</vt:lpstr>
      <vt:lpstr>华文隶书</vt:lpstr>
      <vt:lpstr>Fading Grid</vt:lpstr>
      <vt:lpstr>1_Fading Grid</vt:lpstr>
      <vt:lpstr>2_Fading Grid</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晶圆和集成电路（芯片）</vt:lpstr>
      <vt:lpstr>晶圆和集成电路（芯片）</vt:lpstr>
      <vt:lpstr>裸片</vt:lpstr>
      <vt:lpstr>键合(连接到封装的引脚)</vt:lpstr>
      <vt:lpstr>封装 成品</vt:lpstr>
      <vt:lpstr>应 用</vt:lpstr>
      <vt:lpstr>集成电路发展历程</vt:lpstr>
      <vt:lpstr>集成电路发展历程</vt:lpstr>
      <vt:lpstr>集成电路发展历程</vt:lpstr>
      <vt:lpstr>集成电路发展历程</vt:lpstr>
      <vt:lpstr>集成电路发展历程 </vt:lpstr>
      <vt:lpstr>集成电路发展历程</vt:lpstr>
      <vt:lpstr>集成电路的发明人—Jack Kilby</vt:lpstr>
      <vt:lpstr>PowerPoint 演示文稿</vt:lpstr>
      <vt:lpstr>集成电路的发明人— Robert N. Noyce(1927-1990)</vt:lpstr>
      <vt:lpstr>MOSFET</vt:lpstr>
      <vt:lpstr>CMOS</vt:lpstr>
      <vt:lpstr>摩尔定律(Moore’s Law)</vt:lpstr>
      <vt:lpstr>Intel的CPU验证摩尔定律</vt:lpstr>
      <vt:lpstr>集成电路飞速发展的70年代</vt:lpstr>
      <vt:lpstr>Intel 4004 Micro-Processor</vt:lpstr>
      <vt:lpstr>Intel 8080</vt:lpstr>
      <vt:lpstr>Intel 8086/8088</vt:lpstr>
      <vt:lpstr>80年代以后—CPU的发展</vt:lpstr>
      <vt:lpstr>集成电路发展历程</vt:lpstr>
      <vt:lpstr>Intel Corei7</vt:lpstr>
      <vt:lpstr>集成电路对人类的影响</vt:lpstr>
      <vt:lpstr>PowerPoint 演示文稿</vt:lpstr>
      <vt:lpstr>2022 top 10 semiconductor   supplier ranking（1Q）</vt:lpstr>
      <vt:lpstr>2020 top 15 semiconductor  supplier ranking</vt:lpstr>
      <vt:lpstr>PowerPoint 演示文稿</vt:lpstr>
      <vt:lpstr>2021 top 10 IC design company (Fabless) ranking (China)</vt:lpstr>
      <vt:lpstr>关心一下芯片加工成本</vt:lpstr>
      <vt:lpstr>IC于1960年出现，发展到今天按规模(晶体管个数)划分已经历七代</vt:lpstr>
      <vt:lpstr>集成电路的发展</vt:lpstr>
      <vt:lpstr>芯片单位面积上晶体管的数量</vt:lpstr>
      <vt:lpstr>集成电路发展的历史和趋势</vt:lpstr>
      <vt:lpstr>集成电路发展的历史和趋势(续)</vt:lpstr>
      <vt:lpstr>我国集成电路产业现状</vt:lpstr>
      <vt:lpstr>国内12英寸工艺线情况</vt:lpstr>
      <vt:lpstr>其他国内工艺线</vt:lpstr>
      <vt:lpstr>我国半导体产业链情况</vt:lpstr>
      <vt:lpstr>集成电路系统设计的四个要素——</vt:lpstr>
      <vt:lpstr>集成电路设计人才所具备的知识</vt:lpstr>
      <vt:lpstr>就业前景</vt:lpstr>
      <vt:lpstr>PowerPoint 演示文稿</vt:lpstr>
      <vt:lpstr>工具——设计过程中不可缺少的一个工作平台</vt:lpstr>
      <vt:lpstr>EDA软件介绍</vt:lpstr>
      <vt:lpstr>EDA软件介绍</vt:lpstr>
      <vt:lpstr>EDA软件介绍</vt:lpstr>
      <vt:lpstr>EDA软件介绍</vt:lpstr>
      <vt:lpstr>基于CADENCE工具的的 简单数字电路设计流程 </vt:lpstr>
      <vt:lpstr>库——设计与制造的交接界面</vt:lpstr>
      <vt:lpstr>资金——赚钱的行业与烧钱的行业 </vt:lpstr>
      <vt:lpstr>机  遇 </vt:lpstr>
      <vt:lpstr>MPW</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defaulblank</cp:lastModifiedBy>
  <cp:revision>257</cp:revision>
  <dcterms:created xsi:type="dcterms:W3CDTF">2006-02-19T14:10:00Z</dcterms:created>
  <dcterms:modified xsi:type="dcterms:W3CDTF">2024-03-11T08:50:01Z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F5302DCEFC0E45B189CB3531F8F0CF5E_13</vt:lpwstr>
  </property>
</Properties>
</file>